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8" r:id="rId2"/>
    <p:sldId id="266" r:id="rId3"/>
    <p:sldId id="268" r:id="rId4"/>
    <p:sldId id="277" r:id="rId5"/>
    <p:sldId id="278" r:id="rId6"/>
    <p:sldId id="279" r:id="rId7"/>
    <p:sldId id="280" r:id="rId8"/>
    <p:sldId id="282" r:id="rId9"/>
    <p:sldId id="281" r:id="rId10"/>
    <p:sldId id="284" r:id="rId11"/>
    <p:sldId id="285" r:id="rId12"/>
    <p:sldId id="272" r:id="rId13"/>
    <p:sldId id="286" r:id="rId14"/>
    <p:sldId id="287" r:id="rId15"/>
    <p:sldId id="291" r:id="rId16"/>
    <p:sldId id="288" r:id="rId17"/>
    <p:sldId id="270" r:id="rId18"/>
    <p:sldId id="290" r:id="rId19"/>
    <p:sldId id="289" r:id="rId20"/>
    <p:sldId id="26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52" autoAdjust="0"/>
    <p:restoredTop sz="94580" autoAdjust="0"/>
  </p:normalViewPr>
  <p:slideViewPr>
    <p:cSldViewPr snapToGrid="0">
      <p:cViewPr varScale="1">
        <p:scale>
          <a:sx n="93" d="100"/>
          <a:sy n="93" d="100"/>
        </p:scale>
        <p:origin x="182"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17940C-C1BB-462E-A5D7-11F8D9EA7F33}" type="datetimeFigureOut">
              <a:rPr lang="en-GB" smtClean="0"/>
              <a:t>11/10/2019</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87EE8F-8FD3-415C-8158-C6C021EBBF76}" type="slidenum">
              <a:rPr lang="en-GB" smtClean="0"/>
              <a:t>‹#›</a:t>
            </a:fld>
            <a:endParaRPr lang="en-GB" dirty="0"/>
          </a:p>
        </p:txBody>
      </p:sp>
    </p:spTree>
    <p:extLst>
      <p:ext uri="{BB962C8B-B14F-4D97-AF65-F5344CB8AC3E}">
        <p14:creationId xmlns:p14="http://schemas.microsoft.com/office/powerpoint/2010/main" val="313574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1</a:t>
            </a:fld>
            <a:endParaRPr lang="en-GB" dirty="0"/>
          </a:p>
        </p:txBody>
      </p:sp>
    </p:spTree>
    <p:extLst>
      <p:ext uri="{BB962C8B-B14F-4D97-AF65-F5344CB8AC3E}">
        <p14:creationId xmlns:p14="http://schemas.microsoft.com/office/powerpoint/2010/main" val="1535346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10</a:t>
            </a:fld>
            <a:endParaRPr lang="en-GB" dirty="0"/>
          </a:p>
        </p:txBody>
      </p:sp>
    </p:spTree>
    <p:extLst>
      <p:ext uri="{BB962C8B-B14F-4D97-AF65-F5344CB8AC3E}">
        <p14:creationId xmlns:p14="http://schemas.microsoft.com/office/powerpoint/2010/main" val="2445651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11</a:t>
            </a:fld>
            <a:endParaRPr lang="en-GB" dirty="0"/>
          </a:p>
        </p:txBody>
      </p:sp>
    </p:spTree>
    <p:extLst>
      <p:ext uri="{BB962C8B-B14F-4D97-AF65-F5344CB8AC3E}">
        <p14:creationId xmlns:p14="http://schemas.microsoft.com/office/powerpoint/2010/main" val="4125615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12</a:t>
            </a:fld>
            <a:endParaRPr lang="en-GB" dirty="0"/>
          </a:p>
        </p:txBody>
      </p:sp>
    </p:spTree>
    <p:extLst>
      <p:ext uri="{BB962C8B-B14F-4D97-AF65-F5344CB8AC3E}">
        <p14:creationId xmlns:p14="http://schemas.microsoft.com/office/powerpoint/2010/main" val="7799790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13</a:t>
            </a:fld>
            <a:endParaRPr lang="en-GB" dirty="0"/>
          </a:p>
        </p:txBody>
      </p:sp>
    </p:spTree>
    <p:extLst>
      <p:ext uri="{BB962C8B-B14F-4D97-AF65-F5344CB8AC3E}">
        <p14:creationId xmlns:p14="http://schemas.microsoft.com/office/powerpoint/2010/main" val="306624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14</a:t>
            </a:fld>
            <a:endParaRPr lang="en-GB" dirty="0"/>
          </a:p>
        </p:txBody>
      </p:sp>
    </p:spTree>
    <p:extLst>
      <p:ext uri="{BB962C8B-B14F-4D97-AF65-F5344CB8AC3E}">
        <p14:creationId xmlns:p14="http://schemas.microsoft.com/office/powerpoint/2010/main" val="37448188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15</a:t>
            </a:fld>
            <a:endParaRPr lang="en-GB" dirty="0"/>
          </a:p>
        </p:txBody>
      </p:sp>
    </p:spTree>
    <p:extLst>
      <p:ext uri="{BB962C8B-B14F-4D97-AF65-F5344CB8AC3E}">
        <p14:creationId xmlns:p14="http://schemas.microsoft.com/office/powerpoint/2010/main" val="1293516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16</a:t>
            </a:fld>
            <a:endParaRPr lang="en-GB" dirty="0"/>
          </a:p>
        </p:txBody>
      </p:sp>
    </p:spTree>
    <p:extLst>
      <p:ext uri="{BB962C8B-B14F-4D97-AF65-F5344CB8AC3E}">
        <p14:creationId xmlns:p14="http://schemas.microsoft.com/office/powerpoint/2010/main" val="3883343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17</a:t>
            </a:fld>
            <a:endParaRPr lang="en-GB" dirty="0"/>
          </a:p>
        </p:txBody>
      </p:sp>
    </p:spTree>
    <p:extLst>
      <p:ext uri="{BB962C8B-B14F-4D97-AF65-F5344CB8AC3E}">
        <p14:creationId xmlns:p14="http://schemas.microsoft.com/office/powerpoint/2010/main" val="38481176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18</a:t>
            </a:fld>
            <a:endParaRPr lang="en-GB" dirty="0"/>
          </a:p>
        </p:txBody>
      </p:sp>
    </p:spTree>
    <p:extLst>
      <p:ext uri="{BB962C8B-B14F-4D97-AF65-F5344CB8AC3E}">
        <p14:creationId xmlns:p14="http://schemas.microsoft.com/office/powerpoint/2010/main" val="13651903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19</a:t>
            </a:fld>
            <a:endParaRPr lang="en-GB" dirty="0"/>
          </a:p>
        </p:txBody>
      </p:sp>
    </p:spTree>
    <p:extLst>
      <p:ext uri="{BB962C8B-B14F-4D97-AF65-F5344CB8AC3E}">
        <p14:creationId xmlns:p14="http://schemas.microsoft.com/office/powerpoint/2010/main" val="2318878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2</a:t>
            </a:fld>
            <a:endParaRPr lang="en-GB" dirty="0"/>
          </a:p>
        </p:txBody>
      </p:sp>
    </p:spTree>
    <p:extLst>
      <p:ext uri="{BB962C8B-B14F-4D97-AF65-F5344CB8AC3E}">
        <p14:creationId xmlns:p14="http://schemas.microsoft.com/office/powerpoint/2010/main" val="37081027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D58013-73EC-427D-863D-5138E129FF66}" type="slidenum">
              <a:rPr lang="en-GB" smtClean="0"/>
              <a:t>20</a:t>
            </a:fld>
            <a:endParaRPr lang="en-GB" dirty="0"/>
          </a:p>
        </p:txBody>
      </p:sp>
    </p:spTree>
    <p:extLst>
      <p:ext uri="{BB962C8B-B14F-4D97-AF65-F5344CB8AC3E}">
        <p14:creationId xmlns:p14="http://schemas.microsoft.com/office/powerpoint/2010/main" val="1782062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3</a:t>
            </a:fld>
            <a:endParaRPr lang="en-GB" dirty="0"/>
          </a:p>
        </p:txBody>
      </p:sp>
    </p:spTree>
    <p:extLst>
      <p:ext uri="{BB962C8B-B14F-4D97-AF65-F5344CB8AC3E}">
        <p14:creationId xmlns:p14="http://schemas.microsoft.com/office/powerpoint/2010/main" val="473125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4</a:t>
            </a:fld>
            <a:endParaRPr lang="en-GB" dirty="0"/>
          </a:p>
        </p:txBody>
      </p:sp>
    </p:spTree>
    <p:extLst>
      <p:ext uri="{BB962C8B-B14F-4D97-AF65-F5344CB8AC3E}">
        <p14:creationId xmlns:p14="http://schemas.microsoft.com/office/powerpoint/2010/main" val="3499691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5</a:t>
            </a:fld>
            <a:endParaRPr lang="en-GB" dirty="0"/>
          </a:p>
        </p:txBody>
      </p:sp>
    </p:spTree>
    <p:extLst>
      <p:ext uri="{BB962C8B-B14F-4D97-AF65-F5344CB8AC3E}">
        <p14:creationId xmlns:p14="http://schemas.microsoft.com/office/powerpoint/2010/main" val="3037394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6</a:t>
            </a:fld>
            <a:endParaRPr lang="en-GB" dirty="0"/>
          </a:p>
        </p:txBody>
      </p:sp>
    </p:spTree>
    <p:extLst>
      <p:ext uri="{BB962C8B-B14F-4D97-AF65-F5344CB8AC3E}">
        <p14:creationId xmlns:p14="http://schemas.microsoft.com/office/powerpoint/2010/main" val="1517264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7</a:t>
            </a:fld>
            <a:endParaRPr lang="en-GB" dirty="0"/>
          </a:p>
        </p:txBody>
      </p:sp>
    </p:spTree>
    <p:extLst>
      <p:ext uri="{BB962C8B-B14F-4D97-AF65-F5344CB8AC3E}">
        <p14:creationId xmlns:p14="http://schemas.microsoft.com/office/powerpoint/2010/main" val="2926657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8</a:t>
            </a:fld>
            <a:endParaRPr lang="en-GB" dirty="0"/>
          </a:p>
        </p:txBody>
      </p:sp>
    </p:spTree>
    <p:extLst>
      <p:ext uri="{BB962C8B-B14F-4D97-AF65-F5344CB8AC3E}">
        <p14:creationId xmlns:p14="http://schemas.microsoft.com/office/powerpoint/2010/main" val="206463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8D58013-73EC-427D-863D-5138E129FF66}" type="slidenum">
              <a:rPr lang="en-GB" smtClean="0"/>
              <a:t>9</a:t>
            </a:fld>
            <a:endParaRPr lang="en-GB" dirty="0"/>
          </a:p>
        </p:txBody>
      </p:sp>
    </p:spTree>
    <p:extLst>
      <p:ext uri="{BB962C8B-B14F-4D97-AF65-F5344CB8AC3E}">
        <p14:creationId xmlns:p14="http://schemas.microsoft.com/office/powerpoint/2010/main" val="23594299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CE92CB0-0F27-43FD-9B16-EA9D9D498B9F}" type="datetimeFigureOut">
              <a:rPr lang="en-GB" smtClean="0"/>
              <a:t>11/10/2019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721E21-DE32-4938-A493-4B32A296D36F}" type="slidenum">
              <a:rPr lang="en-GB" smtClean="0"/>
              <a:t>‹#›</a:t>
            </a:fld>
            <a:endParaRPr lang="en-GB" dirty="0"/>
          </a:p>
        </p:txBody>
      </p:sp>
      <p:pic>
        <p:nvPicPr>
          <p:cNvPr id="7" name="Picture 6">
            <a:extLst>
              <a:ext uri="{FF2B5EF4-FFF2-40B4-BE49-F238E27FC236}">
                <a16:creationId xmlns:a16="http://schemas.microsoft.com/office/drawing/2014/main" id="{0B8A9DEA-AA4F-4119-BC56-DDD8517B7F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9004" y="472323"/>
            <a:ext cx="3117759" cy="755228"/>
          </a:xfrm>
          <a:prstGeom prst="rect">
            <a:avLst/>
          </a:prstGeom>
        </p:spPr>
      </p:pic>
    </p:spTree>
    <p:extLst>
      <p:ext uri="{BB962C8B-B14F-4D97-AF65-F5344CB8AC3E}">
        <p14:creationId xmlns:p14="http://schemas.microsoft.com/office/powerpoint/2010/main" val="2650298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CE92CB0-0F27-43FD-9B16-EA9D9D498B9F}" type="datetimeFigureOut">
              <a:rPr lang="en-GB" smtClean="0"/>
              <a:t>11/10/2019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721E21-DE32-4938-A493-4B32A296D36F}" type="slidenum">
              <a:rPr lang="en-GB" smtClean="0"/>
              <a:t>‹#›</a:t>
            </a:fld>
            <a:endParaRPr lang="en-GB" dirty="0"/>
          </a:p>
        </p:txBody>
      </p:sp>
    </p:spTree>
    <p:extLst>
      <p:ext uri="{BB962C8B-B14F-4D97-AF65-F5344CB8AC3E}">
        <p14:creationId xmlns:p14="http://schemas.microsoft.com/office/powerpoint/2010/main" val="768502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CE92CB0-0F27-43FD-9B16-EA9D9D498B9F}" type="datetimeFigureOut">
              <a:rPr lang="en-GB" smtClean="0"/>
              <a:t>11/10/2019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721E21-DE32-4938-A493-4B32A296D36F}" type="slidenum">
              <a:rPr lang="en-GB" smtClean="0"/>
              <a:t>‹#›</a:t>
            </a:fld>
            <a:endParaRPr lang="en-GB" dirty="0"/>
          </a:p>
        </p:txBody>
      </p:sp>
    </p:spTree>
    <p:extLst>
      <p:ext uri="{BB962C8B-B14F-4D97-AF65-F5344CB8AC3E}">
        <p14:creationId xmlns:p14="http://schemas.microsoft.com/office/powerpoint/2010/main" val="1940689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CE92CB0-0F27-43FD-9B16-EA9D9D498B9F}" type="datetimeFigureOut">
              <a:rPr lang="en-GB" smtClean="0"/>
              <a:t>11/10/2019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721E21-DE32-4938-A493-4B32A296D36F}" type="slidenum">
              <a:rPr lang="en-GB" smtClean="0"/>
              <a:t>‹#›</a:t>
            </a:fld>
            <a:endParaRPr lang="en-GB" dirty="0"/>
          </a:p>
        </p:txBody>
      </p:sp>
    </p:spTree>
    <p:extLst>
      <p:ext uri="{BB962C8B-B14F-4D97-AF65-F5344CB8AC3E}">
        <p14:creationId xmlns:p14="http://schemas.microsoft.com/office/powerpoint/2010/main" val="875025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E92CB0-0F27-43FD-9B16-EA9D9D498B9F}" type="datetimeFigureOut">
              <a:rPr lang="en-GB" smtClean="0"/>
              <a:t>11/10/2019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721E21-DE32-4938-A493-4B32A296D36F}" type="slidenum">
              <a:rPr lang="en-GB" smtClean="0"/>
              <a:t>‹#›</a:t>
            </a:fld>
            <a:endParaRPr lang="en-GB" dirty="0"/>
          </a:p>
        </p:txBody>
      </p:sp>
    </p:spTree>
    <p:extLst>
      <p:ext uri="{BB962C8B-B14F-4D97-AF65-F5344CB8AC3E}">
        <p14:creationId xmlns:p14="http://schemas.microsoft.com/office/powerpoint/2010/main" val="3189737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CE92CB0-0F27-43FD-9B16-EA9D9D498B9F}" type="datetimeFigureOut">
              <a:rPr lang="en-GB" smtClean="0"/>
              <a:t>11/10/2019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C721E21-DE32-4938-A493-4B32A296D36F}" type="slidenum">
              <a:rPr lang="en-GB" smtClean="0"/>
              <a:t>‹#›</a:t>
            </a:fld>
            <a:endParaRPr lang="en-GB" dirty="0"/>
          </a:p>
        </p:txBody>
      </p:sp>
    </p:spTree>
    <p:extLst>
      <p:ext uri="{BB962C8B-B14F-4D97-AF65-F5344CB8AC3E}">
        <p14:creationId xmlns:p14="http://schemas.microsoft.com/office/powerpoint/2010/main" val="3756430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CE92CB0-0F27-43FD-9B16-EA9D9D498B9F}" type="datetimeFigureOut">
              <a:rPr lang="en-GB" smtClean="0"/>
              <a:t>11/10/2019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C721E21-DE32-4938-A493-4B32A296D36F}" type="slidenum">
              <a:rPr lang="en-GB" smtClean="0"/>
              <a:t>‹#›</a:t>
            </a:fld>
            <a:endParaRPr lang="en-GB" dirty="0"/>
          </a:p>
        </p:txBody>
      </p:sp>
    </p:spTree>
    <p:extLst>
      <p:ext uri="{BB962C8B-B14F-4D97-AF65-F5344CB8AC3E}">
        <p14:creationId xmlns:p14="http://schemas.microsoft.com/office/powerpoint/2010/main" val="1180502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CE92CB0-0F27-43FD-9B16-EA9D9D498B9F}" type="datetimeFigureOut">
              <a:rPr lang="en-GB" smtClean="0"/>
              <a:t>11/10/2019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C721E21-DE32-4938-A493-4B32A296D36F}" type="slidenum">
              <a:rPr lang="en-GB" smtClean="0"/>
              <a:t>‹#›</a:t>
            </a:fld>
            <a:endParaRPr lang="en-GB" dirty="0"/>
          </a:p>
        </p:txBody>
      </p:sp>
    </p:spTree>
    <p:extLst>
      <p:ext uri="{BB962C8B-B14F-4D97-AF65-F5344CB8AC3E}">
        <p14:creationId xmlns:p14="http://schemas.microsoft.com/office/powerpoint/2010/main" val="1676969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E92CB0-0F27-43FD-9B16-EA9D9D498B9F}" type="datetimeFigureOut">
              <a:rPr lang="en-GB" smtClean="0"/>
              <a:t>11/10/2019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C721E21-DE32-4938-A493-4B32A296D36F}" type="slidenum">
              <a:rPr lang="en-GB" smtClean="0"/>
              <a:t>‹#›</a:t>
            </a:fld>
            <a:endParaRPr lang="en-GB" dirty="0"/>
          </a:p>
        </p:txBody>
      </p:sp>
    </p:spTree>
    <p:extLst>
      <p:ext uri="{BB962C8B-B14F-4D97-AF65-F5344CB8AC3E}">
        <p14:creationId xmlns:p14="http://schemas.microsoft.com/office/powerpoint/2010/main" val="295827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E92CB0-0F27-43FD-9B16-EA9D9D498B9F}" type="datetimeFigureOut">
              <a:rPr lang="en-GB" smtClean="0"/>
              <a:t>11/10/2019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C721E21-DE32-4938-A493-4B32A296D36F}" type="slidenum">
              <a:rPr lang="en-GB" smtClean="0"/>
              <a:t>‹#›</a:t>
            </a:fld>
            <a:endParaRPr lang="en-GB" dirty="0"/>
          </a:p>
        </p:txBody>
      </p:sp>
    </p:spTree>
    <p:extLst>
      <p:ext uri="{BB962C8B-B14F-4D97-AF65-F5344CB8AC3E}">
        <p14:creationId xmlns:p14="http://schemas.microsoft.com/office/powerpoint/2010/main" val="3276072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E92CB0-0F27-43FD-9B16-EA9D9D498B9F}" type="datetimeFigureOut">
              <a:rPr lang="en-GB" smtClean="0"/>
              <a:t>11/10/2019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C721E21-DE32-4938-A493-4B32A296D36F}" type="slidenum">
              <a:rPr lang="en-GB" smtClean="0"/>
              <a:t>‹#›</a:t>
            </a:fld>
            <a:endParaRPr lang="en-GB" dirty="0"/>
          </a:p>
        </p:txBody>
      </p:sp>
    </p:spTree>
    <p:extLst>
      <p:ext uri="{BB962C8B-B14F-4D97-AF65-F5344CB8AC3E}">
        <p14:creationId xmlns:p14="http://schemas.microsoft.com/office/powerpoint/2010/main" val="732653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E92CB0-0F27-43FD-9B16-EA9D9D498B9F}" type="datetimeFigureOut">
              <a:rPr lang="en-GB" smtClean="0"/>
              <a:t>11/10/2019</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721E21-DE32-4938-A493-4B32A296D36F}" type="slidenum">
              <a:rPr lang="en-GB" smtClean="0"/>
              <a:t>‹#›</a:t>
            </a:fld>
            <a:endParaRPr lang="en-GB" dirty="0"/>
          </a:p>
        </p:txBody>
      </p:sp>
    </p:spTree>
    <p:extLst>
      <p:ext uri="{BB962C8B-B14F-4D97-AF65-F5344CB8AC3E}">
        <p14:creationId xmlns:p14="http://schemas.microsoft.com/office/powerpoint/2010/main" val="3863146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2012" y="1349829"/>
            <a:ext cx="11959988" cy="2585323"/>
          </a:xfrm>
          <a:prstGeom prst="rect">
            <a:avLst/>
          </a:prstGeom>
          <a:noFill/>
        </p:spPr>
        <p:txBody>
          <a:bodyPr wrap="square" rtlCol="0">
            <a:spAutoFit/>
          </a:bodyPr>
          <a:lstStyle/>
          <a:p>
            <a:pPr algn="ctr"/>
            <a:r>
              <a:rPr lang="en-GB" sz="5400" b="1" dirty="0">
                <a:solidFill>
                  <a:srgbClr val="82C240"/>
                </a:solidFill>
                <a:latin typeface="Trebuchet MS" panose="020B0603020202020204" pitchFamily="34" charset="0"/>
              </a:rPr>
              <a:t>South West London Healthwatch</a:t>
            </a:r>
          </a:p>
          <a:p>
            <a:pPr algn="ctr"/>
            <a:r>
              <a:rPr lang="en-GB" sz="5400" b="1" dirty="0">
                <a:solidFill>
                  <a:srgbClr val="82C240"/>
                </a:solidFill>
                <a:latin typeface="Trebuchet MS" panose="020B0603020202020204" pitchFamily="34" charset="0"/>
              </a:rPr>
              <a:t>NHS Long Term Plan Engagement</a:t>
            </a:r>
          </a:p>
          <a:p>
            <a:pPr algn="ctr"/>
            <a:r>
              <a:rPr lang="en-GB" sz="5400" b="1" dirty="0">
                <a:solidFill>
                  <a:srgbClr val="004E6A"/>
                </a:solidFill>
                <a:latin typeface="Trebuchet MS" panose="020B0603020202020204" pitchFamily="34" charset="0"/>
              </a:rPr>
              <a:t>South London QSG </a:t>
            </a:r>
            <a:r>
              <a:rPr lang="en-GB" sz="5400" b="1">
                <a:solidFill>
                  <a:srgbClr val="004E6A"/>
                </a:solidFill>
                <a:latin typeface="Trebuchet MS" panose="020B0603020202020204" pitchFamily="34" charset="0"/>
              </a:rPr>
              <a:t>- October </a:t>
            </a:r>
            <a:r>
              <a:rPr lang="en-GB" sz="5400" b="1" dirty="0">
                <a:solidFill>
                  <a:srgbClr val="004E6A"/>
                </a:solidFill>
                <a:latin typeface="Trebuchet MS" panose="020B0603020202020204" pitchFamily="34" charset="0"/>
              </a:rPr>
              <a:t>2019</a:t>
            </a:r>
          </a:p>
        </p:txBody>
      </p:sp>
      <p:pic>
        <p:nvPicPr>
          <p:cNvPr id="5" name="Picture 4">
            <a:extLst>
              <a:ext uri="{FF2B5EF4-FFF2-40B4-BE49-F238E27FC236}">
                <a16:creationId xmlns:a16="http://schemas.microsoft.com/office/drawing/2014/main" id="{B49BA295-9C24-424E-BC91-BB151421040D}"/>
              </a:ext>
            </a:extLst>
          </p:cNvPr>
          <p:cNvPicPr>
            <a:picLocks noChangeAspect="1"/>
          </p:cNvPicPr>
          <p:nvPr/>
        </p:nvPicPr>
        <p:blipFill>
          <a:blip r:embed="rId3"/>
          <a:stretch>
            <a:fillRect/>
          </a:stretch>
        </p:blipFill>
        <p:spPr>
          <a:xfrm>
            <a:off x="1132059" y="4326795"/>
            <a:ext cx="3664876" cy="1975151"/>
          </a:xfrm>
          <a:prstGeom prst="rect">
            <a:avLst/>
          </a:prstGeom>
        </p:spPr>
      </p:pic>
      <p:pic>
        <p:nvPicPr>
          <p:cNvPr id="6" name="Picture 5">
            <a:extLst>
              <a:ext uri="{FF2B5EF4-FFF2-40B4-BE49-F238E27FC236}">
                <a16:creationId xmlns:a16="http://schemas.microsoft.com/office/drawing/2014/main" id="{40CDDC6E-794F-46AC-A9DB-5D353332FE0F}"/>
              </a:ext>
            </a:extLst>
          </p:cNvPr>
          <p:cNvPicPr>
            <a:picLocks noChangeAspect="1"/>
          </p:cNvPicPr>
          <p:nvPr/>
        </p:nvPicPr>
        <p:blipFill>
          <a:blip r:embed="rId4"/>
          <a:stretch>
            <a:fillRect/>
          </a:stretch>
        </p:blipFill>
        <p:spPr>
          <a:xfrm>
            <a:off x="6178378" y="4189287"/>
            <a:ext cx="5180313" cy="2323010"/>
          </a:xfrm>
          <a:prstGeom prst="rect">
            <a:avLst/>
          </a:prstGeom>
        </p:spPr>
      </p:pic>
    </p:spTree>
    <p:extLst>
      <p:ext uri="{BB962C8B-B14F-4D97-AF65-F5344CB8AC3E}">
        <p14:creationId xmlns:p14="http://schemas.microsoft.com/office/powerpoint/2010/main" val="3135244374"/>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426770" y="807246"/>
            <a:ext cx="10910777" cy="1565275"/>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5300" b="1" dirty="0">
              <a:solidFill>
                <a:srgbClr val="004E6A"/>
              </a:solidFill>
              <a:latin typeface="Trebuchet MS" panose="020B0603020202020204" pitchFamily="34" charset="0"/>
              <a:ea typeface="+mn-ea"/>
              <a:cs typeface="+mn-cs"/>
            </a:endParaRPr>
          </a:p>
          <a:p>
            <a:pPr algn="l"/>
            <a:r>
              <a:rPr lang="en-GB" sz="5300" b="1" dirty="0">
                <a:solidFill>
                  <a:srgbClr val="004E6A"/>
                </a:solidFill>
                <a:latin typeface="Trebuchet MS" panose="020B0603020202020204" pitchFamily="34" charset="0"/>
                <a:ea typeface="+mn-ea"/>
                <a:cs typeface="+mn-cs"/>
              </a:rPr>
              <a:t>Findings- Cardiovascular care ( HW Wandsworth)</a:t>
            </a:r>
          </a:p>
          <a:p>
            <a:pPr algn="l"/>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5" name="Speech Bubble: Rectangle with Corners Rounded 4">
            <a:extLst>
              <a:ext uri="{FF2B5EF4-FFF2-40B4-BE49-F238E27FC236}">
                <a16:creationId xmlns:a16="http://schemas.microsoft.com/office/drawing/2014/main" id="{97264742-9950-48FD-A588-7940D8DD02C5}"/>
              </a:ext>
            </a:extLst>
          </p:cNvPr>
          <p:cNvSpPr/>
          <p:nvPr/>
        </p:nvSpPr>
        <p:spPr>
          <a:xfrm>
            <a:off x="575878" y="1889423"/>
            <a:ext cx="2994660" cy="1943100"/>
          </a:xfrm>
          <a:prstGeom prst="wedgeRoundRectCallout">
            <a:avLst>
              <a:gd name="adj1" fmla="val -413"/>
              <a:gd name="adj2" fmla="val 62696"/>
              <a:gd name="adj3" fmla="val 16667"/>
            </a:avLst>
          </a:prstGeom>
          <a:solidFill>
            <a:srgbClr val="70AD47"/>
          </a:solidFill>
          <a:ln w="12700">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en-GB" sz="2000" b="1" dirty="0">
                <a:latin typeface="Trebuchet MS" panose="020B0603020202020204" pitchFamily="34" charset="0"/>
                <a:ea typeface="Times" panose="02020603060405020304" pitchFamily="18" charset="0"/>
                <a:cs typeface="Times New Roman" panose="02020603050405020304" pitchFamily="18" charset="0"/>
              </a:rPr>
              <a:t>3 patients at St Helier Hospital and 24 patients at St George’s Hospital and 5 online surveys. </a:t>
            </a:r>
            <a:endParaRPr lang="en-GB" sz="1200" dirty="0">
              <a:effectLst/>
              <a:latin typeface="Times" panose="02020603060405020304" pitchFamily="18" charset="0"/>
              <a:ea typeface="Times" panose="02020603060405020304" pitchFamily="18" charset="0"/>
              <a:cs typeface="Times New Roman" panose="02020603050405020304" pitchFamily="18" charset="0"/>
            </a:endParaRPr>
          </a:p>
        </p:txBody>
      </p:sp>
      <p:sp>
        <p:nvSpPr>
          <p:cNvPr id="7" name="Speech Bubble: Rectangle with Corners Rounded 6">
            <a:extLst>
              <a:ext uri="{FF2B5EF4-FFF2-40B4-BE49-F238E27FC236}">
                <a16:creationId xmlns:a16="http://schemas.microsoft.com/office/drawing/2014/main" id="{918FDD4A-BFFA-4524-94F7-B7B768806B3F}"/>
              </a:ext>
            </a:extLst>
          </p:cNvPr>
          <p:cNvSpPr/>
          <p:nvPr/>
        </p:nvSpPr>
        <p:spPr>
          <a:xfrm>
            <a:off x="4304756" y="1889423"/>
            <a:ext cx="2994660" cy="1943100"/>
          </a:xfrm>
          <a:prstGeom prst="wedgeRoundRectCallout">
            <a:avLst>
              <a:gd name="adj1" fmla="val 2450"/>
              <a:gd name="adj2" fmla="val 64166"/>
              <a:gd name="adj3" fmla="val 16667"/>
            </a:avLst>
          </a:prstGeom>
          <a:solidFill>
            <a:srgbClr val="E73E9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en-GB" b="1" kern="150" dirty="0">
                <a:latin typeface="Trebuchet MS" panose="020B0603020202020204" pitchFamily="34" charset="0"/>
                <a:ea typeface="SimSun" panose="02010600030101010101" pitchFamily="2" charset="-122"/>
                <a:cs typeface="Arial" panose="020B0604020202020204" pitchFamily="34" charset="0"/>
              </a:rPr>
              <a:t>Clear guidance on how to self-manage their health condition and limitations</a:t>
            </a:r>
            <a:endParaRPr lang="en-GB" dirty="0">
              <a:effectLst/>
              <a:latin typeface="Times" panose="02020603060405020304" pitchFamily="18" charset="0"/>
              <a:ea typeface="Times" panose="02020603060405020304" pitchFamily="18" charset="0"/>
              <a:cs typeface="Times New Roman" panose="02020603050405020304" pitchFamily="18" charset="0"/>
            </a:endParaRPr>
          </a:p>
        </p:txBody>
      </p:sp>
      <p:sp>
        <p:nvSpPr>
          <p:cNvPr id="8" name="Speech Bubble: Rectangle with Corners Rounded 7">
            <a:extLst>
              <a:ext uri="{FF2B5EF4-FFF2-40B4-BE49-F238E27FC236}">
                <a16:creationId xmlns:a16="http://schemas.microsoft.com/office/drawing/2014/main" id="{12EBF4D5-B559-4C66-9F7C-CD9662DAB39F}"/>
              </a:ext>
            </a:extLst>
          </p:cNvPr>
          <p:cNvSpPr/>
          <p:nvPr/>
        </p:nvSpPr>
        <p:spPr>
          <a:xfrm>
            <a:off x="8108601" y="1804307"/>
            <a:ext cx="2994660" cy="1943100"/>
          </a:xfrm>
          <a:prstGeom prst="wedgeRoundRectCallout">
            <a:avLst>
              <a:gd name="adj1" fmla="val -286"/>
              <a:gd name="adj2" fmla="val 67598"/>
              <a:gd name="adj3" fmla="val 16667"/>
            </a:avLst>
          </a:prstGeom>
          <a:solidFill>
            <a:srgbClr val="004F6B"/>
          </a:solidFill>
          <a:ln w="12700">
            <a:solidFill>
              <a:srgbClr val="004F6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800"/>
              </a:spcAft>
            </a:pPr>
            <a:r>
              <a:rPr lang="en-GB" b="1" kern="150" dirty="0">
                <a:latin typeface="Trebuchet MS" panose="020B0603020202020204" pitchFamily="34" charset="0"/>
                <a:ea typeface="SimSun" panose="02010600030101010101" pitchFamily="2" charset="-122"/>
                <a:cs typeface="Arial" panose="020B0604020202020204" pitchFamily="34" charset="0"/>
              </a:rPr>
              <a:t>Reducing the burden of managing their own health.</a:t>
            </a:r>
          </a:p>
          <a:p>
            <a:pPr>
              <a:lnSpc>
                <a:spcPct val="115000"/>
              </a:lnSpc>
              <a:spcAft>
                <a:spcPts val="800"/>
              </a:spcAft>
            </a:pPr>
            <a:r>
              <a:rPr lang="en-GB" b="1" kern="150" dirty="0">
                <a:latin typeface="Trebuchet MS" panose="020B0603020202020204" pitchFamily="34" charset="0"/>
                <a:ea typeface="SimSun" panose="02010600030101010101" pitchFamily="2" charset="-122"/>
                <a:cs typeface="Arial" panose="020B0604020202020204" pitchFamily="34" charset="0"/>
              </a:rPr>
              <a:t>Getting medication right.</a:t>
            </a:r>
          </a:p>
        </p:txBody>
      </p:sp>
      <p:sp>
        <p:nvSpPr>
          <p:cNvPr id="10" name="Speech Bubble: Rectangle with Corners Rounded 9">
            <a:extLst>
              <a:ext uri="{FF2B5EF4-FFF2-40B4-BE49-F238E27FC236}">
                <a16:creationId xmlns:a16="http://schemas.microsoft.com/office/drawing/2014/main" id="{31FF243D-A785-4F11-B94E-1E9C76320566}"/>
              </a:ext>
            </a:extLst>
          </p:cNvPr>
          <p:cNvSpPr/>
          <p:nvPr/>
        </p:nvSpPr>
        <p:spPr>
          <a:xfrm>
            <a:off x="575878" y="4261371"/>
            <a:ext cx="2994660" cy="1943100"/>
          </a:xfrm>
          <a:prstGeom prst="wedgeRoundRectCallout">
            <a:avLst>
              <a:gd name="adj1" fmla="val 1432"/>
              <a:gd name="adj2" fmla="val 67010"/>
              <a:gd name="adj3" fmla="val 16667"/>
            </a:avLst>
          </a:prstGeom>
          <a:solidFill>
            <a:srgbClr val="70AD4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2000" b="1" dirty="0">
                <a:latin typeface="Trebuchet MS" panose="020B0603020202020204" pitchFamily="34" charset="0"/>
                <a:cs typeface="Times New Roman" panose="02020603050405020304" pitchFamily="18" charset="0"/>
              </a:rPr>
              <a:t>What matters most is being able to live well.</a:t>
            </a:r>
          </a:p>
          <a:p>
            <a:pPr>
              <a:lnSpc>
                <a:spcPct val="115000"/>
              </a:lnSpc>
              <a:spcAft>
                <a:spcPts val="800"/>
              </a:spcAft>
            </a:pPr>
            <a:endParaRPr lang="en-GB" kern="150" dirty="0">
              <a:effectLst/>
              <a:ea typeface="SimSun" panose="02010600030101010101" pitchFamily="2" charset="-122"/>
              <a:cs typeface="F"/>
            </a:endParaRPr>
          </a:p>
        </p:txBody>
      </p:sp>
      <p:sp>
        <p:nvSpPr>
          <p:cNvPr id="11" name="Speech Bubble: Rectangle with Corners Rounded 10">
            <a:extLst>
              <a:ext uri="{FF2B5EF4-FFF2-40B4-BE49-F238E27FC236}">
                <a16:creationId xmlns:a16="http://schemas.microsoft.com/office/drawing/2014/main" id="{6A5A7002-33E3-4D17-8A6A-F101D655A598}"/>
              </a:ext>
            </a:extLst>
          </p:cNvPr>
          <p:cNvSpPr/>
          <p:nvPr/>
        </p:nvSpPr>
        <p:spPr>
          <a:xfrm>
            <a:off x="4304756" y="4313011"/>
            <a:ext cx="2994660" cy="1943100"/>
          </a:xfrm>
          <a:prstGeom prst="wedgeRoundRectCallout">
            <a:avLst>
              <a:gd name="adj1" fmla="val -604"/>
              <a:gd name="adj2" fmla="val 68579"/>
              <a:gd name="adj3" fmla="val 16667"/>
            </a:avLst>
          </a:prstGeom>
          <a:solidFill>
            <a:srgbClr val="E73E9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800"/>
              </a:spcAft>
            </a:pPr>
            <a:r>
              <a:rPr lang="en-GB" b="1" kern="150" dirty="0">
                <a:latin typeface="Trebuchet MS" panose="020B0603020202020204" pitchFamily="34" charset="0"/>
                <a:ea typeface="SimSun" panose="02010600030101010101" pitchFamily="2" charset="-122"/>
                <a:cs typeface="Arial" panose="020B0604020202020204" pitchFamily="34" charset="0"/>
              </a:rPr>
              <a:t>Better communication between patient and hospital to reduce stress.</a:t>
            </a:r>
          </a:p>
        </p:txBody>
      </p:sp>
      <p:sp>
        <p:nvSpPr>
          <p:cNvPr id="12" name="Speech Bubble: Rectangle with Corners Rounded 11">
            <a:extLst>
              <a:ext uri="{FF2B5EF4-FFF2-40B4-BE49-F238E27FC236}">
                <a16:creationId xmlns:a16="http://schemas.microsoft.com/office/drawing/2014/main" id="{829FC80A-1CC7-4618-AB15-778B621B99EF}"/>
              </a:ext>
            </a:extLst>
          </p:cNvPr>
          <p:cNvSpPr/>
          <p:nvPr/>
        </p:nvSpPr>
        <p:spPr>
          <a:xfrm>
            <a:off x="8108601" y="4313011"/>
            <a:ext cx="2994660" cy="1943100"/>
          </a:xfrm>
          <a:prstGeom prst="wedgeRoundRectCallout">
            <a:avLst>
              <a:gd name="adj1" fmla="val 795"/>
              <a:gd name="adj2" fmla="val 69951"/>
              <a:gd name="adj3" fmla="val 16667"/>
            </a:avLst>
          </a:prstGeom>
          <a:solidFill>
            <a:srgbClr val="004F6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200"/>
              </a:spcAft>
            </a:pPr>
            <a:r>
              <a:rPr lang="en-GB" sz="1600" b="1" dirty="0">
                <a:latin typeface="Trebuchet MS" panose="020B0603020202020204" pitchFamily="34" charset="0"/>
                <a:ea typeface="Times" panose="02020603060405020304" pitchFamily="18" charset="0"/>
                <a:cs typeface="Times New Roman" panose="02020603050405020304" pitchFamily="18" charset="0"/>
              </a:rPr>
              <a:t> Participating in group exercise around healthy eating and rehab.</a:t>
            </a:r>
            <a:endParaRPr lang="en-GB" sz="1600" b="1" dirty="0">
              <a:latin typeface="Trebuchet MS" panose="020B0603020202020204" pitchFamily="34" charset="0"/>
              <a:cs typeface="Times New Roman" panose="02020603050405020304" pitchFamily="18" charset="0"/>
            </a:endParaRPr>
          </a:p>
          <a:p>
            <a:pPr>
              <a:lnSpc>
                <a:spcPct val="115000"/>
              </a:lnSpc>
              <a:spcAft>
                <a:spcPts val="1200"/>
              </a:spcAft>
            </a:pPr>
            <a:r>
              <a:rPr lang="en-GB" sz="1600" b="1" dirty="0">
                <a:latin typeface="Trebuchet MS" panose="020B0603020202020204" pitchFamily="34" charset="0"/>
                <a:cs typeface="Times New Roman" panose="02020603050405020304" pitchFamily="18" charset="0"/>
              </a:rPr>
              <a:t>Make it easier to access mental health services. </a:t>
            </a:r>
          </a:p>
        </p:txBody>
      </p:sp>
    </p:spTree>
    <p:extLst>
      <p:ext uri="{BB962C8B-B14F-4D97-AF65-F5344CB8AC3E}">
        <p14:creationId xmlns:p14="http://schemas.microsoft.com/office/powerpoint/2010/main" val="1726491406"/>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426770" y="807246"/>
            <a:ext cx="10910777" cy="1565275"/>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5300" b="1" dirty="0">
              <a:solidFill>
                <a:srgbClr val="004E6A"/>
              </a:solidFill>
              <a:latin typeface="Trebuchet MS" panose="020B0603020202020204" pitchFamily="34" charset="0"/>
              <a:ea typeface="+mn-ea"/>
              <a:cs typeface="+mn-cs"/>
            </a:endParaRPr>
          </a:p>
          <a:p>
            <a:pPr algn="l"/>
            <a:r>
              <a:rPr lang="en-GB" sz="5300" b="1" dirty="0">
                <a:solidFill>
                  <a:srgbClr val="004E6A"/>
                </a:solidFill>
                <a:latin typeface="Trebuchet MS" panose="020B0603020202020204" pitchFamily="34" charset="0"/>
                <a:ea typeface="+mn-ea"/>
                <a:cs typeface="+mn-cs"/>
              </a:rPr>
              <a:t>Findings – Respiratory care ( HW Croydon)</a:t>
            </a:r>
          </a:p>
          <a:p>
            <a:pPr algn="l"/>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5" name="Speech Bubble: Rectangle with Corners Rounded 4">
            <a:extLst>
              <a:ext uri="{FF2B5EF4-FFF2-40B4-BE49-F238E27FC236}">
                <a16:creationId xmlns:a16="http://schemas.microsoft.com/office/drawing/2014/main" id="{97264742-9950-48FD-A588-7940D8DD02C5}"/>
              </a:ext>
            </a:extLst>
          </p:cNvPr>
          <p:cNvSpPr/>
          <p:nvPr/>
        </p:nvSpPr>
        <p:spPr>
          <a:xfrm>
            <a:off x="575878" y="1889423"/>
            <a:ext cx="2994660" cy="1943100"/>
          </a:xfrm>
          <a:prstGeom prst="wedgeRoundRectCallout">
            <a:avLst>
              <a:gd name="adj1" fmla="val -413"/>
              <a:gd name="adj2" fmla="val 62696"/>
              <a:gd name="adj3" fmla="val 16667"/>
            </a:avLst>
          </a:prstGeom>
          <a:solidFill>
            <a:srgbClr val="70AD47"/>
          </a:solidFill>
          <a:ln w="12700">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en-GB" sz="2000" b="1" dirty="0">
                <a:latin typeface="Trebuchet MS" panose="020B0603020202020204" pitchFamily="34" charset="0"/>
                <a:ea typeface="Times" panose="02020603060405020304" pitchFamily="18" charset="0"/>
                <a:cs typeface="Times New Roman" panose="02020603050405020304" pitchFamily="18" charset="0"/>
              </a:rPr>
              <a:t>41 surveys at six outreach events at St Helier, St Georges and four Croydon sites.</a:t>
            </a:r>
            <a:endParaRPr lang="en-GB" sz="1200" dirty="0">
              <a:effectLst/>
              <a:latin typeface="Times" panose="02020603060405020304" pitchFamily="18" charset="0"/>
              <a:ea typeface="Times" panose="02020603060405020304" pitchFamily="18" charset="0"/>
              <a:cs typeface="Times New Roman" panose="02020603050405020304" pitchFamily="18" charset="0"/>
            </a:endParaRPr>
          </a:p>
        </p:txBody>
      </p:sp>
      <p:sp>
        <p:nvSpPr>
          <p:cNvPr id="7" name="Speech Bubble: Rectangle with Corners Rounded 6">
            <a:extLst>
              <a:ext uri="{FF2B5EF4-FFF2-40B4-BE49-F238E27FC236}">
                <a16:creationId xmlns:a16="http://schemas.microsoft.com/office/drawing/2014/main" id="{918FDD4A-BFFA-4524-94F7-B7B768806B3F}"/>
              </a:ext>
            </a:extLst>
          </p:cNvPr>
          <p:cNvSpPr/>
          <p:nvPr/>
        </p:nvSpPr>
        <p:spPr>
          <a:xfrm>
            <a:off x="4304756" y="1889423"/>
            <a:ext cx="2994660" cy="1943100"/>
          </a:xfrm>
          <a:prstGeom prst="wedgeRoundRectCallout">
            <a:avLst>
              <a:gd name="adj1" fmla="val 2450"/>
              <a:gd name="adj2" fmla="val 64166"/>
              <a:gd name="adj3" fmla="val 16667"/>
            </a:avLst>
          </a:prstGeom>
          <a:solidFill>
            <a:srgbClr val="E73E9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800"/>
              </a:spcAft>
            </a:pPr>
            <a:r>
              <a:rPr lang="en-GB" b="1" kern="150" dirty="0">
                <a:latin typeface="Trebuchet MS" panose="020B0603020202020204" pitchFamily="34" charset="0"/>
                <a:ea typeface="SimSun" panose="02010600030101010101" pitchFamily="2" charset="-122"/>
                <a:cs typeface="Arial" panose="020B0604020202020204" pitchFamily="34" charset="0"/>
              </a:rPr>
              <a:t>Information: Needs to be not just on the condition, but about the whole pathway.</a:t>
            </a:r>
          </a:p>
        </p:txBody>
      </p:sp>
      <p:sp>
        <p:nvSpPr>
          <p:cNvPr id="8" name="Speech Bubble: Rectangle with Corners Rounded 7">
            <a:extLst>
              <a:ext uri="{FF2B5EF4-FFF2-40B4-BE49-F238E27FC236}">
                <a16:creationId xmlns:a16="http://schemas.microsoft.com/office/drawing/2014/main" id="{12EBF4D5-B559-4C66-9F7C-CD9662DAB39F}"/>
              </a:ext>
            </a:extLst>
          </p:cNvPr>
          <p:cNvSpPr/>
          <p:nvPr/>
        </p:nvSpPr>
        <p:spPr>
          <a:xfrm>
            <a:off x="8108601" y="1889423"/>
            <a:ext cx="2994660" cy="1943100"/>
          </a:xfrm>
          <a:prstGeom prst="wedgeRoundRectCallout">
            <a:avLst>
              <a:gd name="adj1" fmla="val -286"/>
              <a:gd name="adj2" fmla="val 67598"/>
              <a:gd name="adj3" fmla="val 16667"/>
            </a:avLst>
          </a:prstGeom>
          <a:solidFill>
            <a:srgbClr val="004F6B"/>
          </a:solidFill>
          <a:ln w="12700">
            <a:solidFill>
              <a:srgbClr val="004F6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800"/>
              </a:spcAft>
            </a:pPr>
            <a:r>
              <a:rPr lang="en-GB" b="1" kern="150" dirty="0">
                <a:latin typeface="Trebuchet MS" panose="020B0603020202020204" pitchFamily="34" charset="0"/>
                <a:ea typeface="SimSun" panose="02010600030101010101" pitchFamily="2" charset="-122"/>
                <a:cs typeface="Arial" panose="020B0604020202020204" pitchFamily="34" charset="0"/>
              </a:rPr>
              <a:t>Continuity of care: GP or clinician – seeing the same person every time is important.</a:t>
            </a:r>
          </a:p>
        </p:txBody>
      </p:sp>
      <p:sp>
        <p:nvSpPr>
          <p:cNvPr id="10" name="Speech Bubble: Rectangle with Corners Rounded 9">
            <a:extLst>
              <a:ext uri="{FF2B5EF4-FFF2-40B4-BE49-F238E27FC236}">
                <a16:creationId xmlns:a16="http://schemas.microsoft.com/office/drawing/2014/main" id="{31FF243D-A785-4F11-B94E-1E9C76320566}"/>
              </a:ext>
            </a:extLst>
          </p:cNvPr>
          <p:cNvSpPr/>
          <p:nvPr/>
        </p:nvSpPr>
        <p:spPr>
          <a:xfrm>
            <a:off x="575878" y="4313011"/>
            <a:ext cx="2994660" cy="1943100"/>
          </a:xfrm>
          <a:prstGeom prst="wedgeRoundRectCallout">
            <a:avLst>
              <a:gd name="adj1" fmla="val 1432"/>
              <a:gd name="adj2" fmla="val 67010"/>
              <a:gd name="adj3" fmla="val 16667"/>
            </a:avLst>
          </a:prstGeom>
          <a:solidFill>
            <a:srgbClr val="70AD4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800"/>
              </a:spcAft>
            </a:pPr>
            <a:r>
              <a:rPr lang="en-GB" b="1" dirty="0">
                <a:latin typeface="Trebuchet MS" panose="020B0603020202020204" pitchFamily="34" charset="0"/>
                <a:cs typeface="Times New Roman" panose="02020603050405020304" pitchFamily="18" charset="0"/>
              </a:rPr>
              <a:t>Referral: Patients would welcome a swifter process/ </a:t>
            </a:r>
            <a:r>
              <a:rPr lang="en-GB" b="1" kern="150" dirty="0">
                <a:latin typeface="Trebuchet MS" panose="020B0603020202020204" pitchFamily="34" charset="0"/>
                <a:ea typeface="SimSun" panose="02010600030101010101" pitchFamily="2" charset="-122"/>
                <a:cs typeface="Arial" panose="020B0604020202020204" pitchFamily="34" charset="0"/>
              </a:rPr>
              <a:t>Diagnosis: Swifter decision to reduce uncertainty.</a:t>
            </a:r>
            <a:endParaRPr lang="en-GB" b="1" dirty="0">
              <a:latin typeface="Trebuchet MS" panose="020B0603020202020204" pitchFamily="34" charset="0"/>
              <a:cs typeface="Times New Roman" panose="02020603050405020304" pitchFamily="18" charset="0"/>
            </a:endParaRPr>
          </a:p>
        </p:txBody>
      </p:sp>
      <p:sp>
        <p:nvSpPr>
          <p:cNvPr id="11" name="Speech Bubble: Rectangle with Corners Rounded 10">
            <a:extLst>
              <a:ext uri="{FF2B5EF4-FFF2-40B4-BE49-F238E27FC236}">
                <a16:creationId xmlns:a16="http://schemas.microsoft.com/office/drawing/2014/main" id="{6A5A7002-33E3-4D17-8A6A-F101D655A598}"/>
              </a:ext>
            </a:extLst>
          </p:cNvPr>
          <p:cNvSpPr/>
          <p:nvPr/>
        </p:nvSpPr>
        <p:spPr>
          <a:xfrm>
            <a:off x="4304756" y="4313011"/>
            <a:ext cx="2994660" cy="1943100"/>
          </a:xfrm>
          <a:prstGeom prst="wedgeRoundRectCallout">
            <a:avLst>
              <a:gd name="adj1" fmla="val -604"/>
              <a:gd name="adj2" fmla="val 68579"/>
              <a:gd name="adj3" fmla="val 16667"/>
            </a:avLst>
          </a:prstGeom>
          <a:solidFill>
            <a:srgbClr val="E73E9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800"/>
              </a:spcAft>
            </a:pPr>
            <a:r>
              <a:rPr lang="en-GB" b="1" kern="150" dirty="0">
                <a:latin typeface="Trebuchet MS" panose="020B0603020202020204" pitchFamily="34" charset="0"/>
                <a:ea typeface="SimSun" panose="02010600030101010101" pitchFamily="2" charset="-122"/>
                <a:cs typeface="Arial" panose="020B0604020202020204" pitchFamily="34" charset="0"/>
              </a:rPr>
              <a:t>Self-management: Patients want to look after their own health via community training rather than medication. </a:t>
            </a:r>
          </a:p>
        </p:txBody>
      </p:sp>
      <p:sp>
        <p:nvSpPr>
          <p:cNvPr id="12" name="Speech Bubble: Rectangle with Corners Rounded 11">
            <a:extLst>
              <a:ext uri="{FF2B5EF4-FFF2-40B4-BE49-F238E27FC236}">
                <a16:creationId xmlns:a16="http://schemas.microsoft.com/office/drawing/2014/main" id="{829FC80A-1CC7-4618-AB15-778B621B99EF}"/>
              </a:ext>
            </a:extLst>
          </p:cNvPr>
          <p:cNvSpPr/>
          <p:nvPr/>
        </p:nvSpPr>
        <p:spPr>
          <a:xfrm>
            <a:off x="8108601" y="4313011"/>
            <a:ext cx="2994660" cy="1943100"/>
          </a:xfrm>
          <a:prstGeom prst="wedgeRoundRectCallout">
            <a:avLst>
              <a:gd name="adj1" fmla="val 795"/>
              <a:gd name="adj2" fmla="val 69951"/>
              <a:gd name="adj3" fmla="val 16667"/>
            </a:avLst>
          </a:prstGeom>
          <a:solidFill>
            <a:srgbClr val="004F6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200"/>
              </a:spcAft>
            </a:pPr>
            <a:r>
              <a:rPr lang="en-GB" sz="1600" b="1" dirty="0">
                <a:latin typeface="Trebuchet MS" panose="020B0603020202020204" pitchFamily="34" charset="0"/>
                <a:ea typeface="Times" panose="02020603060405020304" pitchFamily="18" charset="0"/>
                <a:cs typeface="Times New Roman" panose="02020603050405020304" pitchFamily="18" charset="0"/>
              </a:rPr>
              <a:t>Other support: Supporting families/carers to help, financial advice and transport/ good parking facilities to enable access.</a:t>
            </a:r>
            <a:endParaRPr lang="en-GB" sz="1600" b="1" dirty="0">
              <a:latin typeface="Trebuchet MS" panose="020B0603020202020204" pitchFamily="34" charset="0"/>
              <a:cs typeface="Times New Roman" panose="02020603050405020304" pitchFamily="18" charset="0"/>
            </a:endParaRPr>
          </a:p>
        </p:txBody>
      </p:sp>
    </p:spTree>
    <p:extLst>
      <p:ext uri="{BB962C8B-B14F-4D97-AF65-F5344CB8AC3E}">
        <p14:creationId xmlns:p14="http://schemas.microsoft.com/office/powerpoint/2010/main" val="953736865"/>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229063" y="681252"/>
            <a:ext cx="10910777" cy="156527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100" b="1" dirty="0">
                <a:solidFill>
                  <a:srgbClr val="004E6A"/>
                </a:solidFill>
                <a:latin typeface="Trebuchet MS" panose="020B0603020202020204" pitchFamily="34" charset="0"/>
                <a:ea typeface="+mn-ea"/>
                <a:cs typeface="+mn-cs"/>
              </a:rPr>
              <a:t>Local themes – HW Richmond</a:t>
            </a:r>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6" name="TextBox 5">
            <a:extLst>
              <a:ext uri="{FF2B5EF4-FFF2-40B4-BE49-F238E27FC236}">
                <a16:creationId xmlns:a16="http://schemas.microsoft.com/office/drawing/2014/main" id="{3875D95C-C89C-41FD-ABAE-C5D5C53EAE07}"/>
              </a:ext>
            </a:extLst>
          </p:cNvPr>
          <p:cNvSpPr txBox="1"/>
          <p:nvPr/>
        </p:nvSpPr>
        <p:spPr>
          <a:xfrm>
            <a:off x="229063" y="1538029"/>
            <a:ext cx="11081488" cy="5139869"/>
          </a:xfrm>
          <a:prstGeom prst="rect">
            <a:avLst/>
          </a:prstGeom>
          <a:noFill/>
        </p:spPr>
        <p:txBody>
          <a:bodyPr wrap="square" rtlCol="0">
            <a:spAutoFit/>
          </a:bodyPr>
          <a:lstStyle/>
          <a:p>
            <a:r>
              <a:rPr lang="en-US" sz="2000" b="1" dirty="0">
                <a:solidFill>
                  <a:schemeClr val="accent1">
                    <a:lumMod val="75000"/>
                  </a:schemeClr>
                </a:solidFill>
                <a:latin typeface="Trebuchet MS" panose="020B0603020202020204" pitchFamily="34" charset="0"/>
              </a:rPr>
              <a:t>Delay in the publication of the plan left a month for engagement </a:t>
            </a:r>
            <a:r>
              <a:rPr lang="en-GB" sz="2000" b="1" dirty="0">
                <a:solidFill>
                  <a:schemeClr val="accent1">
                    <a:lumMod val="75000"/>
                  </a:schemeClr>
                </a:solidFill>
                <a:latin typeface="Trebuchet MS" panose="020B0603020202020204" pitchFamily="34" charset="0"/>
              </a:rPr>
              <a:t>disappointment to our CCG over the engagement period covering only 21 working days. </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Start Well: Focus on prevention and under 5s, but not young people with current mental health issues.</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Live Well: Not as well developed as those under Start Well; long term conditions requires unpacking in future versions. neurological conditions were not included.</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Age Well: appeared to be the least developed area of the discussion document, particularly in relation to end of life care and dementia strategies</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Conclusion: Document were relatively limited in explaining how actions would be delivered and how actions would address priorities. Clarity over governance and how public engagement would be delivered also needed</a:t>
            </a:r>
            <a:r>
              <a:rPr lang="en-GB" sz="2400" b="1" dirty="0">
                <a:solidFill>
                  <a:schemeClr val="accent1">
                    <a:lumMod val="75000"/>
                  </a:schemeClr>
                </a:solidFill>
                <a:latin typeface="Trebuchet MS" panose="020B0603020202020204" pitchFamily="34" charset="0"/>
              </a:rPr>
              <a:t>.</a:t>
            </a:r>
          </a:p>
          <a:p>
            <a:endParaRPr lang="en-US" sz="2400" b="1" dirty="0">
              <a:solidFill>
                <a:schemeClr val="accent1">
                  <a:lumMod val="75000"/>
                </a:schemeClr>
              </a:solidFill>
              <a:latin typeface="Trebuchet MS" panose="020B0603020202020204" pitchFamily="34" charset="0"/>
            </a:endParaRPr>
          </a:p>
        </p:txBody>
      </p:sp>
    </p:spTree>
    <p:extLst>
      <p:ext uri="{BB962C8B-B14F-4D97-AF65-F5344CB8AC3E}">
        <p14:creationId xmlns:p14="http://schemas.microsoft.com/office/powerpoint/2010/main" val="3377662090"/>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229063" y="681252"/>
            <a:ext cx="10910777" cy="156527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100" b="1" dirty="0">
                <a:solidFill>
                  <a:srgbClr val="004E6A"/>
                </a:solidFill>
                <a:latin typeface="Trebuchet MS" panose="020B0603020202020204" pitchFamily="34" charset="0"/>
                <a:ea typeface="+mn-ea"/>
                <a:cs typeface="+mn-cs"/>
              </a:rPr>
              <a:t>Local themes – HW Kingston</a:t>
            </a:r>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6" name="TextBox 5">
            <a:extLst>
              <a:ext uri="{FF2B5EF4-FFF2-40B4-BE49-F238E27FC236}">
                <a16:creationId xmlns:a16="http://schemas.microsoft.com/office/drawing/2014/main" id="{3875D95C-C89C-41FD-ABAE-C5D5C53EAE07}"/>
              </a:ext>
            </a:extLst>
          </p:cNvPr>
          <p:cNvSpPr txBox="1"/>
          <p:nvPr/>
        </p:nvSpPr>
        <p:spPr>
          <a:xfrm>
            <a:off x="58352" y="1611110"/>
            <a:ext cx="11081488" cy="5324535"/>
          </a:xfrm>
          <a:prstGeom prst="rect">
            <a:avLst/>
          </a:prstGeom>
          <a:noFill/>
        </p:spPr>
        <p:txBody>
          <a:bodyPr wrap="square" rtlCol="0">
            <a:spAutoFit/>
          </a:bodyPr>
          <a:lstStyle/>
          <a:p>
            <a:r>
              <a:rPr lang="en-GB" sz="2000" b="1" dirty="0">
                <a:solidFill>
                  <a:schemeClr val="accent1">
                    <a:lumMod val="75000"/>
                  </a:schemeClr>
                </a:solidFill>
                <a:latin typeface="Trebuchet MS" panose="020B0603020202020204" pitchFamily="34" charset="0"/>
              </a:rPr>
              <a:t>Unfortunately timescales were shorter than expected due to later than planned publication of the discussion. General discussions sent to council to be analysed but here is youth perspective from a specific meeting:</a:t>
            </a:r>
          </a:p>
          <a:p>
            <a:r>
              <a:rPr lang="en-GB" sz="2000" b="1" dirty="0">
                <a:solidFill>
                  <a:schemeClr val="accent1">
                    <a:lumMod val="75000"/>
                  </a:schemeClr>
                </a:solidFill>
                <a:latin typeface="Trebuchet MS" panose="020B0603020202020204" pitchFamily="34" charset="0"/>
              </a:rPr>
              <a:t>● People wondered why, given that the public health data they had just seen and their own experience showed a need for MH care for teens why support was being prioritised for under 5s and not for people currently experiencing mental health needs.</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 Massive concerns about council decisions not linking in to this. Rose theatre was a distraction from being bored.</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 Similarly why are youth groups for disabled children having funding cuts when its on the objectives (opportunities to flourish and be independent).</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 Street parking permits increased from £90 - £400 a year. Do the funds link? (why being asked for more and getting less?)</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 School nurse is not always available. </a:t>
            </a:r>
            <a:endParaRPr lang="en-US" sz="2400" b="1" dirty="0">
              <a:solidFill>
                <a:schemeClr val="accent1">
                  <a:lumMod val="75000"/>
                </a:schemeClr>
              </a:solidFill>
              <a:latin typeface="Trebuchet MS" panose="020B0603020202020204" pitchFamily="34" charset="0"/>
            </a:endParaRPr>
          </a:p>
        </p:txBody>
      </p:sp>
    </p:spTree>
    <p:extLst>
      <p:ext uri="{BB962C8B-B14F-4D97-AF65-F5344CB8AC3E}">
        <p14:creationId xmlns:p14="http://schemas.microsoft.com/office/powerpoint/2010/main" val="3192832178"/>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229063" y="969574"/>
            <a:ext cx="10910777" cy="156527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100" b="1" dirty="0">
                <a:solidFill>
                  <a:srgbClr val="004E6A"/>
                </a:solidFill>
                <a:latin typeface="Trebuchet MS" panose="020B0603020202020204" pitchFamily="34" charset="0"/>
                <a:ea typeface="+mn-ea"/>
                <a:cs typeface="+mn-cs"/>
              </a:rPr>
              <a:t>Local themes – HW Wandsworth and Merton</a:t>
            </a:r>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6" name="TextBox 5">
            <a:extLst>
              <a:ext uri="{FF2B5EF4-FFF2-40B4-BE49-F238E27FC236}">
                <a16:creationId xmlns:a16="http://schemas.microsoft.com/office/drawing/2014/main" id="{3875D95C-C89C-41FD-ABAE-C5D5C53EAE07}"/>
              </a:ext>
            </a:extLst>
          </p:cNvPr>
          <p:cNvSpPr txBox="1"/>
          <p:nvPr/>
        </p:nvSpPr>
        <p:spPr>
          <a:xfrm>
            <a:off x="229063" y="1826353"/>
            <a:ext cx="11081488" cy="5016758"/>
          </a:xfrm>
          <a:prstGeom prst="rect">
            <a:avLst/>
          </a:prstGeom>
          <a:noFill/>
        </p:spPr>
        <p:txBody>
          <a:bodyPr wrap="square" rtlCol="0">
            <a:spAutoFit/>
          </a:bodyPr>
          <a:lstStyle/>
          <a:p>
            <a:r>
              <a:rPr lang="en-GB" sz="2000" b="1" dirty="0">
                <a:solidFill>
                  <a:schemeClr val="accent1">
                    <a:lumMod val="75000"/>
                  </a:schemeClr>
                </a:solidFill>
                <a:latin typeface="Trebuchet MS" panose="020B0603020202020204" pitchFamily="34" charset="0"/>
              </a:rPr>
              <a:t>Start well: School and parental support were mentioned most frequently as well as the role of schools; Support to learn positive strategies; A need for more youth clubs.</a:t>
            </a:r>
          </a:p>
          <a:p>
            <a:r>
              <a:rPr lang="en-GB" sz="2000" b="1" dirty="0">
                <a:solidFill>
                  <a:schemeClr val="accent1">
                    <a:lumMod val="75000"/>
                  </a:schemeClr>
                </a:solidFill>
                <a:latin typeface="Trebuchet MS" panose="020B0603020202020204" pitchFamily="34" charset="0"/>
              </a:rPr>
              <a:t>Ease of access and waiting times are not directly mentioned in the draft plan.</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Live Well: Easy and quick access to services was highlighted as important by many – access needs to be clear, especially given the transient population in Wandsworth; More community and peer led drops-ins and multi-disciplinary teams; Advocate and buddy systems based in the community.</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Age Well: Most of the feedback related to community building and increased access to services. Most of the actions in the health and care plan relate to specific health services and interventions and suggest the voluntary sector will bring community-based support alongside services: </a:t>
            </a:r>
          </a:p>
          <a:p>
            <a:r>
              <a:rPr lang="en-GB" sz="2000" b="1" dirty="0">
                <a:solidFill>
                  <a:schemeClr val="accent1">
                    <a:lumMod val="75000"/>
                  </a:schemeClr>
                </a:solidFill>
                <a:latin typeface="Trebuchet MS" panose="020B0603020202020204" pitchFamily="34" charset="0"/>
              </a:rPr>
              <a:t>+ Intergenerational projects with schools and young people.</a:t>
            </a:r>
          </a:p>
          <a:p>
            <a:r>
              <a:rPr lang="en-GB" sz="2000" b="1" dirty="0">
                <a:solidFill>
                  <a:schemeClr val="accent1">
                    <a:lumMod val="75000"/>
                  </a:schemeClr>
                </a:solidFill>
                <a:latin typeface="Trebuchet MS" panose="020B0603020202020204" pitchFamily="34" charset="0"/>
              </a:rPr>
              <a:t>+ Support networks, buddy systems and community activities and information about support available and Advice and proactive access to services (rather than reactive).</a:t>
            </a:r>
            <a:endParaRPr lang="en-US" sz="2400" b="1" dirty="0">
              <a:solidFill>
                <a:schemeClr val="accent1">
                  <a:lumMod val="75000"/>
                </a:schemeClr>
              </a:solidFill>
              <a:latin typeface="Trebuchet MS" panose="020B0603020202020204" pitchFamily="34" charset="0"/>
            </a:endParaRPr>
          </a:p>
        </p:txBody>
      </p:sp>
    </p:spTree>
    <p:extLst>
      <p:ext uri="{BB962C8B-B14F-4D97-AF65-F5344CB8AC3E}">
        <p14:creationId xmlns:p14="http://schemas.microsoft.com/office/powerpoint/2010/main" val="2432075213"/>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229063" y="969574"/>
            <a:ext cx="10910777" cy="156527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100" b="1" dirty="0">
                <a:solidFill>
                  <a:srgbClr val="004E6A"/>
                </a:solidFill>
                <a:latin typeface="Trebuchet MS" panose="020B0603020202020204" pitchFamily="34" charset="0"/>
                <a:ea typeface="+mn-ea"/>
                <a:cs typeface="+mn-cs"/>
              </a:rPr>
              <a:t>Local themes – HW Sutton</a:t>
            </a:r>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6" name="TextBox 5">
            <a:extLst>
              <a:ext uri="{FF2B5EF4-FFF2-40B4-BE49-F238E27FC236}">
                <a16:creationId xmlns:a16="http://schemas.microsoft.com/office/drawing/2014/main" id="{3875D95C-C89C-41FD-ABAE-C5D5C53EAE07}"/>
              </a:ext>
            </a:extLst>
          </p:cNvPr>
          <p:cNvSpPr txBox="1"/>
          <p:nvPr/>
        </p:nvSpPr>
        <p:spPr>
          <a:xfrm>
            <a:off x="229063" y="1826353"/>
            <a:ext cx="11081488" cy="4401205"/>
          </a:xfrm>
          <a:prstGeom prst="rect">
            <a:avLst/>
          </a:prstGeom>
          <a:noFill/>
        </p:spPr>
        <p:txBody>
          <a:bodyPr wrap="square" rtlCol="0">
            <a:spAutoFit/>
          </a:bodyPr>
          <a:lstStyle/>
          <a:p>
            <a:r>
              <a:rPr lang="en-GB" sz="2000" b="1" dirty="0">
                <a:solidFill>
                  <a:schemeClr val="accent1">
                    <a:lumMod val="75000"/>
                  </a:schemeClr>
                </a:solidFill>
                <a:latin typeface="Trebuchet MS" panose="020B0603020202020204" pitchFamily="34" charset="0"/>
              </a:rPr>
              <a:t>Healthwatch Sutton representatives have been involved from the early stages in the development of the Sutton Health and Care plan.</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Some </a:t>
            </a:r>
            <a:r>
              <a:rPr lang="en-GB" sz="2000" b="1">
                <a:solidFill>
                  <a:schemeClr val="accent1">
                    <a:lumMod val="75000"/>
                  </a:schemeClr>
                </a:solidFill>
                <a:latin typeface="Trebuchet MS" panose="020B0603020202020204" pitchFamily="34" charset="0"/>
              </a:rPr>
              <a:t>of their reports </a:t>
            </a:r>
            <a:r>
              <a:rPr lang="en-GB" sz="2000" b="1" dirty="0">
                <a:solidFill>
                  <a:schemeClr val="accent1">
                    <a:lumMod val="75000"/>
                  </a:schemeClr>
                </a:solidFill>
                <a:latin typeface="Trebuchet MS" panose="020B0603020202020204" pitchFamily="34" charset="0"/>
              </a:rPr>
              <a:t>are already being used to influence parts of the plan.</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For example our report showing the findings of a survey carried out by over 5000 secondary school students is being used a part of the intelligence to develop the ‘Start well’ part of the plan. </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In addition their Perinatal report looking at the experience of people who are pregnant or who have had a baby in the last 2 years (and their partners). </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They are still working with the Sutton CCG, Sutton Council and other organisations to define any further engagement that is needed to help influence other areas of the plan.</a:t>
            </a:r>
            <a:endParaRPr lang="en-US" sz="2400" b="1" dirty="0">
              <a:solidFill>
                <a:schemeClr val="accent1">
                  <a:lumMod val="75000"/>
                </a:schemeClr>
              </a:solidFill>
              <a:latin typeface="Trebuchet MS" panose="020B0603020202020204" pitchFamily="34" charset="0"/>
            </a:endParaRPr>
          </a:p>
        </p:txBody>
      </p:sp>
    </p:spTree>
    <p:extLst>
      <p:ext uri="{BB962C8B-B14F-4D97-AF65-F5344CB8AC3E}">
        <p14:creationId xmlns:p14="http://schemas.microsoft.com/office/powerpoint/2010/main" val="3520310474"/>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229063" y="969574"/>
            <a:ext cx="10910777" cy="156527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100" b="1" dirty="0">
                <a:solidFill>
                  <a:srgbClr val="004E6A"/>
                </a:solidFill>
                <a:latin typeface="Trebuchet MS" panose="020B0603020202020204" pitchFamily="34" charset="0"/>
                <a:ea typeface="+mn-ea"/>
                <a:cs typeface="+mn-cs"/>
              </a:rPr>
              <a:t>Local themes – HW Croydon and ICNs</a:t>
            </a:r>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6" name="TextBox 5">
            <a:extLst>
              <a:ext uri="{FF2B5EF4-FFF2-40B4-BE49-F238E27FC236}">
                <a16:creationId xmlns:a16="http://schemas.microsoft.com/office/drawing/2014/main" id="{3875D95C-C89C-41FD-ABAE-C5D5C53EAE07}"/>
              </a:ext>
            </a:extLst>
          </p:cNvPr>
          <p:cNvSpPr txBox="1"/>
          <p:nvPr/>
        </p:nvSpPr>
        <p:spPr>
          <a:xfrm>
            <a:off x="229063" y="1826353"/>
            <a:ext cx="11081488" cy="3785652"/>
          </a:xfrm>
          <a:prstGeom prst="rect">
            <a:avLst/>
          </a:prstGeom>
          <a:noFill/>
        </p:spPr>
        <p:txBody>
          <a:bodyPr wrap="square" rtlCol="0">
            <a:spAutoFit/>
          </a:bodyPr>
          <a:lstStyle/>
          <a:p>
            <a:r>
              <a:rPr lang="en-GB" sz="2000" b="1" dirty="0">
                <a:solidFill>
                  <a:schemeClr val="accent1">
                    <a:lumMod val="75000"/>
                  </a:schemeClr>
                </a:solidFill>
                <a:latin typeface="Trebuchet MS" panose="020B0603020202020204" pitchFamily="34" charset="0"/>
              </a:rPr>
              <a:t>Understanding the model: Confusion over the Integrated Care Network/ Primary Care Network model; The focus of the model is still too much from the NHS perspective.</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Widening access: Link workers have a role to play in understanding communities; accessing younger and working populations; Funding opportunities for community groups; Clearer, simpler explanation of pathways is required; Little information on how long it is going to take to get to this new model.</a:t>
            </a:r>
          </a:p>
          <a:p>
            <a:endParaRPr lang="en-GB" sz="2000" b="1" dirty="0">
              <a:solidFill>
                <a:schemeClr val="accent1">
                  <a:lumMod val="75000"/>
                </a:schemeClr>
              </a:solidFill>
              <a:latin typeface="Trebuchet MS" panose="020B0603020202020204" pitchFamily="34" charset="0"/>
            </a:endParaRPr>
          </a:p>
          <a:p>
            <a:r>
              <a:rPr lang="en-GB" sz="2000" b="1" dirty="0">
                <a:solidFill>
                  <a:schemeClr val="accent1">
                    <a:lumMod val="75000"/>
                  </a:schemeClr>
                </a:solidFill>
                <a:latin typeface="Trebuchet MS" panose="020B0603020202020204" pitchFamily="34" charset="0"/>
              </a:rPr>
              <a:t>Community engagement; New and creative ways need to be considered to build a sense of community; The process of influencing and representation is seen as confusing; develop a community engagement model that leads to ownership and then leadership in neighbourhoods.</a:t>
            </a:r>
            <a:endParaRPr lang="en-US" sz="2000" b="1" dirty="0">
              <a:solidFill>
                <a:schemeClr val="accent1">
                  <a:lumMod val="75000"/>
                </a:schemeClr>
              </a:solidFill>
              <a:latin typeface="Trebuchet MS" panose="020B0603020202020204" pitchFamily="34" charset="0"/>
            </a:endParaRPr>
          </a:p>
        </p:txBody>
      </p:sp>
    </p:spTree>
    <p:extLst>
      <p:ext uri="{BB962C8B-B14F-4D97-AF65-F5344CB8AC3E}">
        <p14:creationId xmlns:p14="http://schemas.microsoft.com/office/powerpoint/2010/main" val="578515707"/>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500911" y="631825"/>
            <a:ext cx="10910777" cy="156527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100" b="1" dirty="0">
                <a:solidFill>
                  <a:srgbClr val="004E6A"/>
                </a:solidFill>
                <a:latin typeface="Trebuchet MS" panose="020B0603020202020204" pitchFamily="34" charset="0"/>
                <a:ea typeface="+mn-ea"/>
                <a:cs typeface="+mn-cs"/>
              </a:rPr>
              <a:t>Overall conclusions - clinical</a:t>
            </a:r>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6" name="TextBox 5">
            <a:extLst>
              <a:ext uri="{FF2B5EF4-FFF2-40B4-BE49-F238E27FC236}">
                <a16:creationId xmlns:a16="http://schemas.microsoft.com/office/drawing/2014/main" id="{3875D95C-C89C-41FD-ABAE-C5D5C53EAE07}"/>
              </a:ext>
            </a:extLst>
          </p:cNvPr>
          <p:cNvSpPr txBox="1"/>
          <p:nvPr/>
        </p:nvSpPr>
        <p:spPr>
          <a:xfrm>
            <a:off x="500911" y="1847537"/>
            <a:ext cx="11462489" cy="4893647"/>
          </a:xfrm>
          <a:prstGeom prst="rect">
            <a:avLst/>
          </a:prstGeom>
          <a:noFill/>
        </p:spPr>
        <p:txBody>
          <a:bodyPr wrap="square" rtlCol="0">
            <a:spAutoFit/>
          </a:bodyPr>
          <a:lstStyle/>
          <a:p>
            <a:pPr marL="457200" indent="-457200">
              <a:buFont typeface="Arial" panose="020B0604020202020204" pitchFamily="34" charset="0"/>
              <a:buChar char="•"/>
            </a:pPr>
            <a:r>
              <a:rPr lang="en-GB" sz="2400" b="1" dirty="0">
                <a:solidFill>
                  <a:schemeClr val="accent1">
                    <a:lumMod val="75000"/>
                  </a:schemeClr>
                </a:solidFill>
                <a:latin typeface="Trebuchet MS" panose="020B0603020202020204" pitchFamily="34" charset="0"/>
              </a:rPr>
              <a:t>Information - knowing own limitations and how to maintain normal healthy life.</a:t>
            </a:r>
          </a:p>
          <a:p>
            <a:pPr marL="457200" indent="-457200">
              <a:buFont typeface="Arial" panose="020B0604020202020204" pitchFamily="34" charset="0"/>
              <a:buChar char="•"/>
            </a:pPr>
            <a:r>
              <a:rPr lang="en-GB" sz="2400" b="1" dirty="0">
                <a:solidFill>
                  <a:schemeClr val="accent1">
                    <a:lumMod val="75000"/>
                  </a:schemeClr>
                </a:solidFill>
                <a:latin typeface="Trebuchet MS" panose="020B0603020202020204" pitchFamily="34" charset="0"/>
              </a:rPr>
              <a:t>People don’t want to go to hospital and would prefer support in the community or closer to home.</a:t>
            </a:r>
          </a:p>
          <a:p>
            <a:pPr marL="457200" indent="-457200">
              <a:buFont typeface="Arial" panose="020B0604020202020204" pitchFamily="34" charset="0"/>
              <a:buChar char="•"/>
            </a:pPr>
            <a:r>
              <a:rPr lang="en-GB" sz="2400" b="1" dirty="0">
                <a:solidFill>
                  <a:schemeClr val="accent1">
                    <a:lumMod val="75000"/>
                  </a:schemeClr>
                </a:solidFill>
                <a:latin typeface="Trebuchet MS" panose="020B0603020202020204" pitchFamily="34" charset="0"/>
              </a:rPr>
              <a:t>Uncertainty of how a condition or situation will develop was really important for patients to understand and develop coping strategies.</a:t>
            </a:r>
          </a:p>
          <a:p>
            <a:pPr marL="457200" indent="-457200">
              <a:buFont typeface="Arial" panose="020B0604020202020204" pitchFamily="34" charset="0"/>
              <a:buChar char="•"/>
            </a:pPr>
            <a:endParaRPr lang="en-GB" sz="2400" b="1" dirty="0">
              <a:solidFill>
                <a:schemeClr val="accent1">
                  <a:lumMod val="75000"/>
                </a:schemeClr>
              </a:solidFill>
              <a:latin typeface="Trebuchet MS" panose="020B0603020202020204" pitchFamily="34" charset="0"/>
            </a:endParaRPr>
          </a:p>
          <a:p>
            <a:pPr marL="457200" indent="-457200">
              <a:buFont typeface="Arial" panose="020B0604020202020204" pitchFamily="34" charset="0"/>
              <a:buChar char="•"/>
            </a:pPr>
            <a:r>
              <a:rPr lang="en-GB" sz="2400" b="1" dirty="0">
                <a:solidFill>
                  <a:schemeClr val="accent1">
                    <a:lumMod val="75000"/>
                  </a:schemeClr>
                </a:solidFill>
                <a:latin typeface="Trebuchet MS" panose="020B0603020202020204" pitchFamily="34" charset="0"/>
              </a:rPr>
              <a:t>Mental health support is important in most physical health contexts and needs to be easy to access.</a:t>
            </a:r>
          </a:p>
          <a:p>
            <a:pPr marL="457200" indent="-457200">
              <a:buFont typeface="Arial" panose="020B0604020202020204" pitchFamily="34" charset="0"/>
              <a:buChar char="•"/>
            </a:pPr>
            <a:endParaRPr lang="en-GB" sz="2400" b="1" dirty="0">
              <a:solidFill>
                <a:schemeClr val="accent1">
                  <a:lumMod val="75000"/>
                </a:schemeClr>
              </a:solidFill>
              <a:latin typeface="Trebuchet MS" panose="020B0603020202020204" pitchFamily="34" charset="0"/>
            </a:endParaRPr>
          </a:p>
          <a:p>
            <a:pPr marL="457200" indent="-457200">
              <a:buFont typeface="Arial" panose="020B0604020202020204" pitchFamily="34" charset="0"/>
              <a:buChar char="•"/>
            </a:pPr>
            <a:r>
              <a:rPr lang="en-GB" sz="2400" b="1" dirty="0">
                <a:solidFill>
                  <a:schemeClr val="accent1">
                    <a:lumMod val="75000"/>
                  </a:schemeClr>
                </a:solidFill>
                <a:latin typeface="Trebuchet MS" panose="020B0603020202020204" pitchFamily="34" charset="0"/>
              </a:rPr>
              <a:t>Better information and efficiency of administration is needed to reduce stress and complicated health care journey.</a:t>
            </a:r>
            <a:endParaRPr lang="en-US" sz="2400" b="1" dirty="0">
              <a:solidFill>
                <a:schemeClr val="accent1">
                  <a:lumMod val="75000"/>
                </a:schemeClr>
              </a:solidFill>
              <a:latin typeface="Trebuchet MS" panose="020B0603020202020204" pitchFamily="34" charset="0"/>
            </a:endParaRPr>
          </a:p>
          <a:p>
            <a:pPr marL="457200" indent="-457200">
              <a:buFont typeface="Arial" panose="020B0604020202020204" pitchFamily="34" charset="0"/>
              <a:buChar char="•"/>
            </a:pPr>
            <a:endParaRPr lang="en-US" sz="2400" b="1" dirty="0">
              <a:solidFill>
                <a:schemeClr val="accent1">
                  <a:lumMod val="75000"/>
                </a:schemeClr>
              </a:solidFill>
              <a:latin typeface="Trebuchet MS" panose="020B0603020202020204" pitchFamily="34" charset="0"/>
            </a:endParaRPr>
          </a:p>
        </p:txBody>
      </p:sp>
    </p:spTree>
    <p:extLst>
      <p:ext uri="{BB962C8B-B14F-4D97-AF65-F5344CB8AC3E}">
        <p14:creationId xmlns:p14="http://schemas.microsoft.com/office/powerpoint/2010/main" val="2261526627"/>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500911" y="631825"/>
            <a:ext cx="10910777" cy="156527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100" b="1" dirty="0">
                <a:solidFill>
                  <a:srgbClr val="004E6A"/>
                </a:solidFill>
                <a:latin typeface="Trebuchet MS" panose="020B0603020202020204" pitchFamily="34" charset="0"/>
                <a:ea typeface="+mn-ea"/>
                <a:cs typeface="+mn-cs"/>
              </a:rPr>
              <a:t>Overall conclusions – local themes</a:t>
            </a:r>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6" name="TextBox 5">
            <a:extLst>
              <a:ext uri="{FF2B5EF4-FFF2-40B4-BE49-F238E27FC236}">
                <a16:creationId xmlns:a16="http://schemas.microsoft.com/office/drawing/2014/main" id="{3875D95C-C89C-41FD-ABAE-C5D5C53EAE07}"/>
              </a:ext>
            </a:extLst>
          </p:cNvPr>
          <p:cNvSpPr txBox="1"/>
          <p:nvPr/>
        </p:nvSpPr>
        <p:spPr>
          <a:xfrm>
            <a:off x="500911" y="1847537"/>
            <a:ext cx="11462489" cy="4708981"/>
          </a:xfrm>
          <a:prstGeom prst="rect">
            <a:avLst/>
          </a:prstGeom>
          <a:noFill/>
        </p:spPr>
        <p:txBody>
          <a:bodyPr wrap="square" rtlCol="0">
            <a:spAutoFit/>
          </a:bodyPr>
          <a:lstStyle/>
          <a:p>
            <a:pPr marL="457200" indent="-457200">
              <a:buFont typeface="Arial" panose="020B0604020202020204" pitchFamily="34" charset="0"/>
              <a:buChar char="•"/>
            </a:pPr>
            <a:r>
              <a:rPr lang="en-GB" sz="2000" b="1" dirty="0">
                <a:solidFill>
                  <a:schemeClr val="accent1">
                    <a:lumMod val="75000"/>
                  </a:schemeClr>
                </a:solidFill>
                <a:latin typeface="Trebuchet MS" panose="020B0603020202020204" pitchFamily="34" charset="0"/>
              </a:rPr>
              <a:t>Communities could better support each other to stay well if the infrastructure and resources are in place. </a:t>
            </a:r>
          </a:p>
          <a:p>
            <a:pPr marL="457200" indent="-457200">
              <a:buFont typeface="Arial" panose="020B0604020202020204" pitchFamily="34" charset="0"/>
              <a:buChar char="•"/>
            </a:pPr>
            <a:r>
              <a:rPr lang="en-GB" sz="2000" b="1" dirty="0">
                <a:solidFill>
                  <a:schemeClr val="accent1">
                    <a:lumMod val="75000"/>
                  </a:schemeClr>
                </a:solidFill>
                <a:latin typeface="Trebuchet MS" panose="020B0603020202020204" pitchFamily="34" charset="0"/>
              </a:rPr>
              <a:t>Improved and closer working between health and care organisations and education.</a:t>
            </a:r>
          </a:p>
          <a:p>
            <a:pPr marL="457200" indent="-457200">
              <a:buFont typeface="Arial" panose="020B0604020202020204" pitchFamily="34" charset="0"/>
              <a:buChar char="•"/>
            </a:pPr>
            <a:r>
              <a:rPr lang="en-GB" sz="2000" b="1" dirty="0">
                <a:solidFill>
                  <a:schemeClr val="accent1">
                    <a:lumMod val="75000"/>
                  </a:schemeClr>
                </a:solidFill>
                <a:latin typeface="Trebuchet MS" panose="020B0603020202020204" pitchFamily="34" charset="0"/>
              </a:rPr>
              <a:t>It is important to local people to get appointments when they need them and that they don’t fall through the gaps between services (referrals, mental health support and GP appointments).</a:t>
            </a:r>
          </a:p>
          <a:p>
            <a:pPr marL="457200" indent="-457200">
              <a:buFont typeface="Arial" panose="020B0604020202020204" pitchFamily="34" charset="0"/>
              <a:buChar char="•"/>
            </a:pPr>
            <a:r>
              <a:rPr lang="en-GB" sz="2000" b="1" dirty="0">
                <a:solidFill>
                  <a:schemeClr val="accent1">
                    <a:lumMod val="75000"/>
                  </a:schemeClr>
                </a:solidFill>
                <a:latin typeface="Trebuchet MS" panose="020B0603020202020204" pitchFamily="34" charset="0"/>
              </a:rPr>
              <a:t>How can the aspirations of the plan be aligned with austerity and challenging budgetary situations?</a:t>
            </a:r>
          </a:p>
          <a:p>
            <a:pPr marL="457200" indent="-457200">
              <a:buFont typeface="Arial" panose="020B0604020202020204" pitchFamily="34" charset="0"/>
              <a:buChar char="•"/>
            </a:pPr>
            <a:r>
              <a:rPr lang="en-GB" sz="2000" b="1" dirty="0">
                <a:solidFill>
                  <a:schemeClr val="accent1">
                    <a:lumMod val="75000"/>
                  </a:schemeClr>
                </a:solidFill>
                <a:latin typeface="Trebuchet MS" panose="020B0603020202020204" pitchFamily="34" charset="0"/>
              </a:rPr>
              <a:t>It is important that ‘what matters to local people’ informs the intended outcomes and measures of success for services or projects in the plan so that services are achieving what is important.</a:t>
            </a:r>
          </a:p>
          <a:p>
            <a:pPr marL="457200" indent="-457200">
              <a:buFont typeface="Arial" panose="020B0604020202020204" pitchFamily="34" charset="0"/>
              <a:buChar char="•"/>
            </a:pPr>
            <a:r>
              <a:rPr lang="en-GB" sz="2000" b="1" dirty="0">
                <a:solidFill>
                  <a:schemeClr val="accent1">
                    <a:lumMod val="75000"/>
                  </a:schemeClr>
                </a:solidFill>
                <a:latin typeface="Trebuchet MS" panose="020B0603020202020204" pitchFamily="34" charset="0"/>
              </a:rPr>
              <a:t>People were concerned about the process and progress of the plans and accountability for delivery. They wanted to be sure there was clarity in how things are progressing, how it is affecting individuals how it achieves what is most important to people.</a:t>
            </a:r>
          </a:p>
          <a:p>
            <a:pPr marL="457200" indent="-457200">
              <a:buFont typeface="Arial" panose="020B0604020202020204" pitchFamily="34" charset="0"/>
              <a:buChar char="•"/>
            </a:pPr>
            <a:r>
              <a:rPr lang="en-GB" sz="2000" b="1" dirty="0">
                <a:solidFill>
                  <a:schemeClr val="accent1">
                    <a:lumMod val="75000"/>
                  </a:schemeClr>
                </a:solidFill>
                <a:latin typeface="Trebuchet MS" panose="020B0603020202020204" pitchFamily="34" charset="0"/>
              </a:rPr>
              <a:t>There was an interest in opportunities for co-production in the more specific plans. </a:t>
            </a:r>
            <a:endParaRPr lang="en-US" sz="2000" b="1" dirty="0">
              <a:solidFill>
                <a:schemeClr val="accent1">
                  <a:lumMod val="75000"/>
                </a:schemeClr>
              </a:solidFill>
              <a:latin typeface="Trebuchet MS" panose="020B0603020202020204" pitchFamily="34" charset="0"/>
            </a:endParaRPr>
          </a:p>
        </p:txBody>
      </p:sp>
    </p:spTree>
    <p:extLst>
      <p:ext uri="{BB962C8B-B14F-4D97-AF65-F5344CB8AC3E}">
        <p14:creationId xmlns:p14="http://schemas.microsoft.com/office/powerpoint/2010/main" val="1226966270"/>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500911" y="631825"/>
            <a:ext cx="10910777" cy="156527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5300" b="1" dirty="0">
                <a:solidFill>
                  <a:srgbClr val="004E6A"/>
                </a:solidFill>
                <a:latin typeface="Trebuchet MS" panose="020B0603020202020204" pitchFamily="34" charset="0"/>
                <a:ea typeface="+mn-ea"/>
                <a:cs typeface="+mn-cs"/>
              </a:rPr>
              <a:t>Final thoughts</a:t>
            </a:r>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6" name="TextBox 5">
            <a:extLst>
              <a:ext uri="{FF2B5EF4-FFF2-40B4-BE49-F238E27FC236}">
                <a16:creationId xmlns:a16="http://schemas.microsoft.com/office/drawing/2014/main" id="{3875D95C-C89C-41FD-ABAE-C5D5C53EAE07}"/>
              </a:ext>
            </a:extLst>
          </p:cNvPr>
          <p:cNvSpPr txBox="1"/>
          <p:nvPr/>
        </p:nvSpPr>
        <p:spPr>
          <a:xfrm>
            <a:off x="500911" y="1847537"/>
            <a:ext cx="11462489" cy="4893647"/>
          </a:xfrm>
          <a:prstGeom prst="rect">
            <a:avLst/>
          </a:prstGeom>
          <a:noFill/>
        </p:spPr>
        <p:txBody>
          <a:bodyPr wrap="square" rtlCol="0">
            <a:spAutoFit/>
          </a:bodyPr>
          <a:lstStyle/>
          <a:p>
            <a:pPr marL="457200" indent="-457200">
              <a:buFont typeface="Arial" panose="020B0604020202020204" pitchFamily="34" charset="0"/>
              <a:buChar char="•"/>
            </a:pPr>
            <a:r>
              <a:rPr lang="en-GB" sz="2400" b="1" dirty="0">
                <a:solidFill>
                  <a:schemeClr val="accent1">
                    <a:lumMod val="75000"/>
                  </a:schemeClr>
                </a:solidFill>
                <a:latin typeface="Trebuchet MS" panose="020B0603020202020204" pitchFamily="34" charset="0"/>
              </a:rPr>
              <a:t>It was valuable to be involved in undertaking this work.</a:t>
            </a:r>
          </a:p>
          <a:p>
            <a:pPr marL="457200" indent="-457200">
              <a:buFont typeface="Arial" panose="020B0604020202020204" pitchFamily="34" charset="0"/>
              <a:buChar char="•"/>
            </a:pPr>
            <a:endParaRPr lang="en-GB" sz="2400" b="1" dirty="0">
              <a:solidFill>
                <a:schemeClr val="accent1">
                  <a:lumMod val="75000"/>
                </a:schemeClr>
              </a:solidFill>
              <a:latin typeface="Trebuchet MS" panose="020B0603020202020204" pitchFamily="34" charset="0"/>
            </a:endParaRPr>
          </a:p>
          <a:p>
            <a:pPr marL="457200" indent="-457200">
              <a:buFont typeface="Arial" panose="020B0604020202020204" pitchFamily="34" charset="0"/>
              <a:buChar char="•"/>
            </a:pPr>
            <a:r>
              <a:rPr lang="en-GB" sz="2400" b="1" dirty="0">
                <a:solidFill>
                  <a:schemeClr val="accent1">
                    <a:lumMod val="75000"/>
                  </a:schemeClr>
                </a:solidFill>
                <a:latin typeface="Trebuchet MS" panose="020B0603020202020204" pitchFamily="34" charset="0"/>
              </a:rPr>
              <a:t>Good to see patient experience presented next to clinical evidence at clinical conference and received well by clinicians.</a:t>
            </a:r>
          </a:p>
          <a:p>
            <a:pPr marL="457200" indent="-457200">
              <a:buFont typeface="Arial" panose="020B0604020202020204" pitchFamily="34" charset="0"/>
              <a:buChar char="•"/>
            </a:pPr>
            <a:endParaRPr lang="en-GB" sz="2400" b="1" dirty="0">
              <a:solidFill>
                <a:schemeClr val="accent1">
                  <a:lumMod val="75000"/>
                </a:schemeClr>
              </a:solidFill>
              <a:latin typeface="Trebuchet MS" panose="020B0603020202020204" pitchFamily="34" charset="0"/>
            </a:endParaRPr>
          </a:p>
          <a:p>
            <a:pPr marL="457200" indent="-457200">
              <a:buFont typeface="Arial" panose="020B0604020202020204" pitchFamily="34" charset="0"/>
              <a:buChar char="•"/>
            </a:pPr>
            <a:r>
              <a:rPr lang="en-GB" sz="2400" b="1" dirty="0">
                <a:solidFill>
                  <a:schemeClr val="accent1">
                    <a:lumMod val="75000"/>
                  </a:schemeClr>
                </a:solidFill>
                <a:latin typeface="Trebuchet MS" panose="020B0603020202020204" pitchFamily="34" charset="0"/>
              </a:rPr>
              <a:t>Better planning and timescale by NHS for this kind of work would enabled richer insight and less challenge for Healthwatch teams.</a:t>
            </a:r>
          </a:p>
          <a:p>
            <a:pPr marL="457200" indent="-457200">
              <a:buFont typeface="Arial" panose="020B0604020202020204" pitchFamily="34" charset="0"/>
              <a:buChar char="•"/>
            </a:pPr>
            <a:endParaRPr lang="en-GB" sz="2400" b="1" dirty="0">
              <a:solidFill>
                <a:schemeClr val="accent1">
                  <a:lumMod val="75000"/>
                </a:schemeClr>
              </a:solidFill>
              <a:latin typeface="Trebuchet MS" panose="020B0603020202020204" pitchFamily="34" charset="0"/>
            </a:endParaRPr>
          </a:p>
          <a:p>
            <a:pPr marL="457200" indent="-457200">
              <a:buFont typeface="Arial" panose="020B0604020202020204" pitchFamily="34" charset="0"/>
              <a:buChar char="•"/>
            </a:pPr>
            <a:r>
              <a:rPr lang="en-GB" sz="2400" b="1" dirty="0">
                <a:solidFill>
                  <a:schemeClr val="accent1">
                    <a:lumMod val="75000"/>
                  </a:schemeClr>
                </a:solidFill>
                <a:latin typeface="Trebuchet MS" panose="020B0603020202020204" pitchFamily="34" charset="0"/>
              </a:rPr>
              <a:t>Short engagement times of many of the Health and Care Plan and ICN work, meant that residents had limited time to feedback and give insight.</a:t>
            </a:r>
          </a:p>
          <a:p>
            <a:pPr marL="457200" indent="-457200">
              <a:buFont typeface="Arial" panose="020B0604020202020204" pitchFamily="34" charset="0"/>
              <a:buChar char="•"/>
            </a:pPr>
            <a:endParaRPr lang="en-GB" sz="2400" b="1" dirty="0">
              <a:solidFill>
                <a:schemeClr val="accent1">
                  <a:lumMod val="75000"/>
                </a:schemeClr>
              </a:solidFill>
              <a:latin typeface="Trebuchet MS" panose="020B0603020202020204" pitchFamily="34" charset="0"/>
            </a:endParaRPr>
          </a:p>
          <a:p>
            <a:pPr marL="457200" indent="-457200">
              <a:buFont typeface="Arial" panose="020B0604020202020204" pitchFamily="34" charset="0"/>
              <a:buChar char="•"/>
            </a:pPr>
            <a:r>
              <a:rPr lang="en-GB" sz="2400" b="1" dirty="0">
                <a:solidFill>
                  <a:schemeClr val="accent1">
                    <a:lumMod val="75000"/>
                  </a:schemeClr>
                </a:solidFill>
                <a:latin typeface="Trebuchet MS" panose="020B0603020202020204" pitchFamily="34" charset="0"/>
              </a:rPr>
              <a:t>More focus on patient experience and coproduction built in at the beginning of future discussions will improve patient participation process.</a:t>
            </a:r>
            <a:endParaRPr lang="en-US" sz="2400" b="1" dirty="0">
              <a:solidFill>
                <a:schemeClr val="accent1">
                  <a:lumMod val="75000"/>
                </a:schemeClr>
              </a:solidFill>
              <a:latin typeface="Trebuchet MS" panose="020B0603020202020204" pitchFamily="34" charset="0"/>
            </a:endParaRPr>
          </a:p>
        </p:txBody>
      </p:sp>
    </p:spTree>
    <p:extLst>
      <p:ext uri="{BB962C8B-B14F-4D97-AF65-F5344CB8AC3E}">
        <p14:creationId xmlns:p14="http://schemas.microsoft.com/office/powerpoint/2010/main" val="2837149469"/>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500911" y="631825"/>
            <a:ext cx="10910777" cy="156527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5300" b="1" dirty="0">
                <a:solidFill>
                  <a:srgbClr val="004E6A"/>
                </a:solidFill>
                <a:latin typeface="Trebuchet MS" panose="020B0603020202020204" pitchFamily="34" charset="0"/>
                <a:ea typeface="+mn-ea"/>
                <a:cs typeface="+mn-cs"/>
              </a:rPr>
              <a:t>Background</a:t>
            </a:r>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6" name="TextBox 5">
            <a:extLst>
              <a:ext uri="{FF2B5EF4-FFF2-40B4-BE49-F238E27FC236}">
                <a16:creationId xmlns:a16="http://schemas.microsoft.com/office/drawing/2014/main" id="{3875D95C-C89C-41FD-ABAE-C5D5C53EAE07}"/>
              </a:ext>
            </a:extLst>
          </p:cNvPr>
          <p:cNvSpPr txBox="1"/>
          <p:nvPr/>
        </p:nvSpPr>
        <p:spPr>
          <a:xfrm>
            <a:off x="615210" y="1720632"/>
            <a:ext cx="9747989" cy="5632311"/>
          </a:xfrm>
          <a:prstGeom prst="rect">
            <a:avLst/>
          </a:prstGeom>
          <a:noFill/>
        </p:spPr>
        <p:txBody>
          <a:bodyPr wrap="square" rtlCol="0">
            <a:spAutoFit/>
          </a:bodyPr>
          <a:lstStyle/>
          <a:p>
            <a:pPr marL="457200" indent="-457200">
              <a:buFont typeface="Arial" panose="020B0604020202020204" pitchFamily="34" charset="0"/>
              <a:buChar char="•"/>
            </a:pPr>
            <a:r>
              <a:rPr lang="en-US" sz="2400" b="1" dirty="0">
                <a:solidFill>
                  <a:schemeClr val="accent1">
                    <a:lumMod val="75000"/>
                  </a:schemeClr>
                </a:solidFill>
                <a:latin typeface="Trebuchet MS" panose="020B0603020202020204" pitchFamily="34" charset="0"/>
              </a:rPr>
              <a:t>This was funded by NHS England via Healthwatch England. However, South West London Healthwatch collectively agreed a different approach to what was offered, enabling us to </a:t>
            </a:r>
            <a:r>
              <a:rPr lang="en-GB" sz="2400" b="1" dirty="0">
                <a:solidFill>
                  <a:schemeClr val="accent1">
                    <a:lumMod val="75000"/>
                  </a:schemeClr>
                </a:solidFill>
                <a:latin typeface="Trebuchet MS" panose="020B0603020202020204" pitchFamily="34" charset="0"/>
              </a:rPr>
              <a:t>engage with our local partners and community on locally relevant development plans.</a:t>
            </a:r>
            <a:endParaRPr lang="en-US" sz="2400" b="1" dirty="0">
              <a:solidFill>
                <a:schemeClr val="accent1">
                  <a:lumMod val="75000"/>
                </a:schemeClr>
              </a:solidFill>
              <a:latin typeface="Trebuchet MS" panose="020B0603020202020204" pitchFamily="34" charset="0"/>
            </a:endParaRPr>
          </a:p>
          <a:p>
            <a:pPr marL="457200" indent="-457200">
              <a:buFont typeface="Arial" panose="020B0604020202020204" pitchFamily="34" charset="0"/>
              <a:buChar char="•"/>
            </a:pPr>
            <a:endParaRPr lang="en-US" sz="2400" b="1" dirty="0">
              <a:solidFill>
                <a:schemeClr val="accent1">
                  <a:lumMod val="75000"/>
                </a:schemeClr>
              </a:solidFill>
              <a:latin typeface="Trebuchet MS" panose="020B0603020202020204" pitchFamily="34" charset="0"/>
            </a:endParaRPr>
          </a:p>
          <a:p>
            <a:pPr marL="457200" indent="-457200">
              <a:buFont typeface="Arial" panose="020B0604020202020204" pitchFamily="34" charset="0"/>
              <a:buChar char="•"/>
            </a:pPr>
            <a:r>
              <a:rPr lang="en-US" sz="2400" b="1" dirty="0">
                <a:solidFill>
                  <a:schemeClr val="accent1">
                    <a:lumMod val="75000"/>
                  </a:schemeClr>
                </a:solidFill>
                <a:latin typeface="Trebuchet MS" panose="020B0603020202020204" pitchFamily="34" charset="0"/>
              </a:rPr>
              <a:t>Each Healthwatch took on a clinical area across South West London of which presented at a clinical conference: </a:t>
            </a:r>
            <a:r>
              <a:rPr lang="en-US" sz="2400" b="1" dirty="0">
                <a:solidFill>
                  <a:schemeClr val="accent6"/>
                </a:solidFill>
                <a:latin typeface="Trebuchet MS" panose="020B0603020202020204" pitchFamily="34" charset="0"/>
              </a:rPr>
              <a:t>Crisis Care in Mental Health </a:t>
            </a:r>
            <a:r>
              <a:rPr lang="en-US" sz="2400" b="1" dirty="0">
                <a:solidFill>
                  <a:schemeClr val="accent1">
                    <a:lumMod val="75000"/>
                  </a:schemeClr>
                </a:solidFill>
                <a:latin typeface="Trebuchet MS" panose="020B0603020202020204" pitchFamily="34" charset="0"/>
              </a:rPr>
              <a:t>(HW Richmond); </a:t>
            </a:r>
            <a:r>
              <a:rPr lang="en-US" sz="2400" b="1" dirty="0">
                <a:solidFill>
                  <a:schemeClr val="accent6"/>
                </a:solidFill>
                <a:latin typeface="Trebuchet MS" panose="020B0603020202020204" pitchFamily="34" charset="0"/>
              </a:rPr>
              <a:t>End of Life Care </a:t>
            </a:r>
            <a:r>
              <a:rPr lang="en-US" sz="2400" b="1" dirty="0">
                <a:solidFill>
                  <a:schemeClr val="accent1">
                    <a:lumMod val="75000"/>
                  </a:schemeClr>
                </a:solidFill>
                <a:latin typeface="Trebuchet MS" panose="020B0603020202020204" pitchFamily="34" charset="0"/>
              </a:rPr>
              <a:t>(HW Kingston upon Thames); Outpatient Care (HW Sutton); </a:t>
            </a:r>
            <a:r>
              <a:rPr lang="en-US" sz="2400" b="1" dirty="0">
                <a:solidFill>
                  <a:schemeClr val="accent6"/>
                </a:solidFill>
                <a:latin typeface="Trebuchet MS" panose="020B0603020202020204" pitchFamily="34" charset="0"/>
              </a:rPr>
              <a:t>Diabetes Care </a:t>
            </a:r>
            <a:r>
              <a:rPr lang="en-US" sz="2400" b="1" dirty="0">
                <a:solidFill>
                  <a:schemeClr val="accent1">
                    <a:lumMod val="75000"/>
                  </a:schemeClr>
                </a:solidFill>
                <a:latin typeface="Trebuchet MS" panose="020B0603020202020204" pitchFamily="34" charset="0"/>
              </a:rPr>
              <a:t>(HW Merton) </a:t>
            </a:r>
            <a:r>
              <a:rPr lang="en-US" sz="2400" b="1" dirty="0">
                <a:solidFill>
                  <a:schemeClr val="accent6"/>
                </a:solidFill>
                <a:latin typeface="Trebuchet MS" panose="020B0603020202020204" pitchFamily="34" charset="0"/>
              </a:rPr>
              <a:t>Cardiovascular Disease </a:t>
            </a:r>
            <a:r>
              <a:rPr lang="en-US" sz="2400" b="1" dirty="0">
                <a:solidFill>
                  <a:schemeClr val="accent1">
                    <a:lumMod val="75000"/>
                  </a:schemeClr>
                </a:solidFill>
                <a:latin typeface="Trebuchet MS" panose="020B0603020202020204" pitchFamily="34" charset="0"/>
              </a:rPr>
              <a:t>(HW Wandsworth) and </a:t>
            </a:r>
            <a:r>
              <a:rPr lang="en-US" sz="2400" b="1" dirty="0">
                <a:solidFill>
                  <a:schemeClr val="accent6"/>
                </a:solidFill>
                <a:latin typeface="Trebuchet MS" panose="020B0603020202020204" pitchFamily="34" charset="0"/>
              </a:rPr>
              <a:t>Respiratory Care </a:t>
            </a:r>
            <a:r>
              <a:rPr lang="en-US" sz="2400" b="1" dirty="0">
                <a:solidFill>
                  <a:schemeClr val="accent1">
                    <a:lumMod val="75000"/>
                  </a:schemeClr>
                </a:solidFill>
                <a:latin typeface="Trebuchet MS" panose="020B0603020202020204" pitchFamily="34" charset="0"/>
              </a:rPr>
              <a:t>(HW Croydon). </a:t>
            </a:r>
          </a:p>
          <a:p>
            <a:pPr marL="457200" indent="-457200">
              <a:buFont typeface="Arial" panose="020B0604020202020204" pitchFamily="34" charset="0"/>
              <a:buChar char="•"/>
            </a:pPr>
            <a:endParaRPr lang="en-US" sz="2400" b="1" dirty="0">
              <a:solidFill>
                <a:schemeClr val="accent1">
                  <a:lumMod val="75000"/>
                </a:schemeClr>
              </a:solidFill>
              <a:latin typeface="Trebuchet MS" panose="020B0603020202020204" pitchFamily="34" charset="0"/>
            </a:endParaRPr>
          </a:p>
          <a:p>
            <a:pPr marL="457200" indent="-457200">
              <a:buFont typeface="Arial" panose="020B0604020202020204" pitchFamily="34" charset="0"/>
              <a:buChar char="•"/>
            </a:pPr>
            <a:r>
              <a:rPr lang="en-US" sz="2400" b="1" dirty="0">
                <a:solidFill>
                  <a:schemeClr val="accent1">
                    <a:lumMod val="75000"/>
                  </a:schemeClr>
                </a:solidFill>
                <a:latin typeface="Trebuchet MS" panose="020B0603020202020204" pitchFamily="34" charset="0"/>
              </a:rPr>
              <a:t>We also undertook research at borough level on local theme.</a:t>
            </a:r>
          </a:p>
          <a:p>
            <a:pPr marL="457200" indent="-457200">
              <a:buFont typeface="Arial" panose="020B0604020202020204" pitchFamily="34" charset="0"/>
              <a:buChar char="•"/>
            </a:pPr>
            <a:endParaRPr lang="en-US" sz="2400" b="1" dirty="0">
              <a:solidFill>
                <a:schemeClr val="accent1">
                  <a:lumMod val="75000"/>
                </a:schemeClr>
              </a:solidFill>
              <a:latin typeface="Trebuchet MS" panose="020B0603020202020204" pitchFamily="34" charset="0"/>
            </a:endParaRPr>
          </a:p>
        </p:txBody>
      </p:sp>
    </p:spTree>
    <p:extLst>
      <p:ext uri="{BB962C8B-B14F-4D97-AF65-F5344CB8AC3E}">
        <p14:creationId xmlns:p14="http://schemas.microsoft.com/office/powerpoint/2010/main" val="1431587145"/>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287" y="389276"/>
            <a:ext cx="10515600" cy="658457"/>
          </a:xfrm>
        </p:spPr>
        <p:txBody>
          <a:bodyPr>
            <a:noAutofit/>
          </a:bodyPr>
          <a:lstStyle/>
          <a:p>
            <a:r>
              <a:rPr lang="en-GB" sz="4800" b="1" dirty="0">
                <a:solidFill>
                  <a:srgbClr val="004E6A"/>
                </a:solidFill>
                <a:latin typeface="Trebuchet MS" panose="020B0603020202020204" pitchFamily="34" charset="0"/>
              </a:rPr>
              <a:t>Questions and discussion</a:t>
            </a:r>
          </a:p>
        </p:txBody>
      </p:sp>
      <p:sp>
        <p:nvSpPr>
          <p:cNvPr id="5" name="Content Placeholder 2"/>
          <p:cNvSpPr>
            <a:spLocks noGrp="1"/>
          </p:cNvSpPr>
          <p:nvPr>
            <p:ph idx="1"/>
          </p:nvPr>
        </p:nvSpPr>
        <p:spPr>
          <a:xfrm>
            <a:off x="743287" y="1328705"/>
            <a:ext cx="5177438" cy="1463485"/>
          </a:xfrm>
        </p:spPr>
        <p:txBody>
          <a:bodyPr>
            <a:normAutofit/>
          </a:bodyPr>
          <a:lstStyle/>
          <a:p>
            <a:pPr marL="0" indent="0">
              <a:buNone/>
            </a:pPr>
            <a:endParaRPr lang="en-GB" sz="2400" dirty="0">
              <a:solidFill>
                <a:schemeClr val="accent5"/>
              </a:solidFill>
              <a:latin typeface="Trebuchet MS" panose="020B0603020202020204" pitchFamily="34" charset="0"/>
            </a:endParaRPr>
          </a:p>
          <a:p>
            <a:pPr marL="0" indent="0">
              <a:buNone/>
            </a:pP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4736" y="1328705"/>
            <a:ext cx="7619042" cy="5086133"/>
          </a:xfrm>
          <a:prstGeom prst="rect">
            <a:avLst/>
          </a:prstGeom>
        </p:spPr>
      </p:pic>
    </p:spTree>
    <p:extLst>
      <p:ext uri="{BB962C8B-B14F-4D97-AF65-F5344CB8AC3E}">
        <p14:creationId xmlns:p14="http://schemas.microsoft.com/office/powerpoint/2010/main" val="1591842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426770" y="807246"/>
            <a:ext cx="10910777" cy="1565275"/>
          </a:xfrm>
          <a:prstGeom prst="rect">
            <a:avLst/>
          </a:prstGeom>
        </p:spPr>
        <p:txBody>
          <a:bodyPr vert="horz" lIns="91440" tIns="45720" rIns="91440" bIns="45720" rtlCol="0" anchor="b">
            <a:normAutofit fontScale="6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5300" b="1" dirty="0">
              <a:solidFill>
                <a:srgbClr val="004E6A"/>
              </a:solidFill>
              <a:latin typeface="Trebuchet MS" panose="020B0603020202020204" pitchFamily="34" charset="0"/>
              <a:ea typeface="+mn-ea"/>
              <a:cs typeface="+mn-cs"/>
            </a:endParaRPr>
          </a:p>
          <a:p>
            <a:pPr algn="l"/>
            <a:r>
              <a:rPr lang="en-GB" sz="5300" b="1" dirty="0">
                <a:solidFill>
                  <a:srgbClr val="004E6A"/>
                </a:solidFill>
                <a:latin typeface="Trebuchet MS" panose="020B0603020202020204" pitchFamily="34" charset="0"/>
                <a:ea typeface="+mn-ea"/>
                <a:cs typeface="+mn-cs"/>
              </a:rPr>
              <a:t>Findings- Mental Health Crisis care ( HW Richmond)</a:t>
            </a:r>
          </a:p>
          <a:p>
            <a:pPr algn="l"/>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5" name="Speech Bubble: Rectangle with Corners Rounded 4">
            <a:extLst>
              <a:ext uri="{FF2B5EF4-FFF2-40B4-BE49-F238E27FC236}">
                <a16:creationId xmlns:a16="http://schemas.microsoft.com/office/drawing/2014/main" id="{97264742-9950-48FD-A588-7940D8DD02C5}"/>
              </a:ext>
            </a:extLst>
          </p:cNvPr>
          <p:cNvSpPr/>
          <p:nvPr/>
        </p:nvSpPr>
        <p:spPr>
          <a:xfrm>
            <a:off x="575878" y="1889423"/>
            <a:ext cx="2994660" cy="1943100"/>
          </a:xfrm>
          <a:prstGeom prst="wedgeRoundRectCallout">
            <a:avLst>
              <a:gd name="adj1" fmla="val -413"/>
              <a:gd name="adj2" fmla="val 62696"/>
              <a:gd name="adj3" fmla="val 16667"/>
            </a:avLst>
          </a:prstGeom>
          <a:solidFill>
            <a:srgbClr val="70AD47"/>
          </a:solidFill>
          <a:ln w="12700">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en-GB" sz="2000" b="1" dirty="0">
                <a:effectLst/>
                <a:latin typeface="Trebuchet MS" panose="020B0603020202020204" pitchFamily="34" charset="0"/>
                <a:ea typeface="Times" panose="02020603060405020304" pitchFamily="18" charset="0"/>
                <a:cs typeface="Times New Roman" panose="02020603050405020304" pitchFamily="18" charset="0"/>
              </a:rPr>
              <a:t>Reviewed 5</a:t>
            </a:r>
            <a:r>
              <a:rPr lang="en-GB" sz="2000" b="1" dirty="0">
                <a:latin typeface="Trebuchet MS" panose="020B0603020202020204" pitchFamily="34" charset="0"/>
                <a:ea typeface="Times" panose="02020603060405020304" pitchFamily="18" charset="0"/>
                <a:cs typeface="Times New Roman" panose="02020603050405020304" pitchFamily="18" charset="0"/>
              </a:rPr>
              <a:t>50 experiences and  analysed 150; visited two community groups – 40 patients</a:t>
            </a:r>
            <a:r>
              <a:rPr lang="en-GB" sz="1400" dirty="0">
                <a:effectLst/>
                <a:latin typeface="Trebuchet MS" panose="020B0603020202020204" pitchFamily="34" charset="0"/>
                <a:ea typeface="Times" panose="02020603060405020304" pitchFamily="18" charset="0"/>
                <a:cs typeface="Times New Roman" panose="02020603050405020304" pitchFamily="18" charset="0"/>
              </a:rPr>
              <a:t> </a:t>
            </a:r>
            <a:endParaRPr lang="en-GB" sz="1200" dirty="0">
              <a:effectLst/>
              <a:latin typeface="Times" panose="02020603060405020304" pitchFamily="18" charset="0"/>
              <a:ea typeface="Times" panose="02020603060405020304" pitchFamily="18" charset="0"/>
              <a:cs typeface="Times New Roman" panose="02020603050405020304" pitchFamily="18" charset="0"/>
            </a:endParaRPr>
          </a:p>
        </p:txBody>
      </p:sp>
      <p:sp>
        <p:nvSpPr>
          <p:cNvPr id="7" name="Speech Bubble: Rectangle with Corners Rounded 6">
            <a:extLst>
              <a:ext uri="{FF2B5EF4-FFF2-40B4-BE49-F238E27FC236}">
                <a16:creationId xmlns:a16="http://schemas.microsoft.com/office/drawing/2014/main" id="{918FDD4A-BFFA-4524-94F7-B7B768806B3F}"/>
              </a:ext>
            </a:extLst>
          </p:cNvPr>
          <p:cNvSpPr/>
          <p:nvPr/>
        </p:nvSpPr>
        <p:spPr>
          <a:xfrm>
            <a:off x="4304756" y="1804307"/>
            <a:ext cx="2994660" cy="1943100"/>
          </a:xfrm>
          <a:prstGeom prst="wedgeRoundRectCallout">
            <a:avLst>
              <a:gd name="adj1" fmla="val 2450"/>
              <a:gd name="adj2" fmla="val 64166"/>
              <a:gd name="adj3" fmla="val 16667"/>
            </a:avLst>
          </a:prstGeom>
          <a:solidFill>
            <a:srgbClr val="E73E9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en-GB" b="1" kern="150" dirty="0">
                <a:latin typeface="Trebuchet MS" panose="020B0603020202020204" pitchFamily="34" charset="0"/>
                <a:ea typeface="SimSun" panose="02010600030101010101" pitchFamily="2" charset="-122"/>
                <a:cs typeface="Arial" panose="020B0604020202020204" pitchFamily="34" charset="0"/>
              </a:rPr>
              <a:t>Crisis care: responsive care system: 24/7; medical records access, coordinated care; follow ups; right environment.</a:t>
            </a:r>
            <a:endParaRPr lang="en-GB" dirty="0">
              <a:effectLst/>
              <a:latin typeface="Times" panose="02020603060405020304" pitchFamily="18" charset="0"/>
              <a:ea typeface="Times" panose="02020603060405020304" pitchFamily="18" charset="0"/>
              <a:cs typeface="Times New Roman" panose="02020603050405020304" pitchFamily="18" charset="0"/>
            </a:endParaRPr>
          </a:p>
        </p:txBody>
      </p:sp>
      <p:sp>
        <p:nvSpPr>
          <p:cNvPr id="8" name="Speech Bubble: Rectangle with Corners Rounded 7">
            <a:extLst>
              <a:ext uri="{FF2B5EF4-FFF2-40B4-BE49-F238E27FC236}">
                <a16:creationId xmlns:a16="http://schemas.microsoft.com/office/drawing/2014/main" id="{12EBF4D5-B559-4C66-9F7C-CD9662DAB39F}"/>
              </a:ext>
            </a:extLst>
          </p:cNvPr>
          <p:cNvSpPr/>
          <p:nvPr/>
        </p:nvSpPr>
        <p:spPr>
          <a:xfrm>
            <a:off x="8108601" y="1804307"/>
            <a:ext cx="2994660" cy="1943100"/>
          </a:xfrm>
          <a:prstGeom prst="wedgeRoundRectCallout">
            <a:avLst>
              <a:gd name="adj1" fmla="val -286"/>
              <a:gd name="adj2" fmla="val 67598"/>
              <a:gd name="adj3" fmla="val 16667"/>
            </a:avLst>
          </a:prstGeom>
          <a:solidFill>
            <a:srgbClr val="004F6B"/>
          </a:solidFill>
          <a:ln w="12700">
            <a:solidFill>
              <a:srgbClr val="004F6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800"/>
              </a:spcAft>
            </a:pPr>
            <a:r>
              <a:rPr lang="en-GB" b="1" kern="150" dirty="0">
                <a:latin typeface="Trebuchet MS" panose="020B0603020202020204" pitchFamily="34" charset="0"/>
                <a:ea typeface="SimSun" panose="02010600030101010101" pitchFamily="2" charset="-122"/>
                <a:cs typeface="Arial" panose="020B0604020202020204" pitchFamily="34" charset="0"/>
              </a:rPr>
              <a:t>Preventing crises: Role of support groups to signpost and reduce isolation and help with wider determinants. </a:t>
            </a:r>
          </a:p>
        </p:txBody>
      </p:sp>
      <p:sp>
        <p:nvSpPr>
          <p:cNvPr id="10" name="Speech Bubble: Rectangle with Corners Rounded 9">
            <a:extLst>
              <a:ext uri="{FF2B5EF4-FFF2-40B4-BE49-F238E27FC236}">
                <a16:creationId xmlns:a16="http://schemas.microsoft.com/office/drawing/2014/main" id="{31FF243D-A785-4F11-B94E-1E9C76320566}"/>
              </a:ext>
            </a:extLst>
          </p:cNvPr>
          <p:cNvSpPr/>
          <p:nvPr/>
        </p:nvSpPr>
        <p:spPr>
          <a:xfrm>
            <a:off x="575878" y="4261371"/>
            <a:ext cx="2994660" cy="1943100"/>
          </a:xfrm>
          <a:prstGeom prst="wedgeRoundRectCallout">
            <a:avLst>
              <a:gd name="adj1" fmla="val 1432"/>
              <a:gd name="adj2" fmla="val 67010"/>
              <a:gd name="adj3" fmla="val 16667"/>
            </a:avLst>
          </a:prstGeom>
          <a:solidFill>
            <a:srgbClr val="70AD4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800"/>
              </a:spcAft>
            </a:pPr>
            <a:r>
              <a:rPr lang="en-GB" b="1" kern="150" dirty="0">
                <a:latin typeface="Trebuchet MS" panose="020B0603020202020204" pitchFamily="34" charset="0"/>
                <a:ea typeface="SimSun" panose="02010600030101010101" pitchFamily="2" charset="-122"/>
                <a:cs typeface="Arial" panose="020B0604020202020204" pitchFamily="34" charset="0"/>
              </a:rPr>
              <a:t>Three questions: What would prevent crisis? What do people want in a crisis? What do people want after a crisis?</a:t>
            </a:r>
            <a:endParaRPr lang="en-GB" kern="150" dirty="0">
              <a:effectLst/>
              <a:ea typeface="SimSun" panose="02010600030101010101" pitchFamily="2" charset="-122"/>
              <a:cs typeface="F"/>
            </a:endParaRPr>
          </a:p>
        </p:txBody>
      </p:sp>
      <p:sp>
        <p:nvSpPr>
          <p:cNvPr id="11" name="Speech Bubble: Rectangle with Corners Rounded 10">
            <a:extLst>
              <a:ext uri="{FF2B5EF4-FFF2-40B4-BE49-F238E27FC236}">
                <a16:creationId xmlns:a16="http://schemas.microsoft.com/office/drawing/2014/main" id="{6A5A7002-33E3-4D17-8A6A-F101D655A598}"/>
              </a:ext>
            </a:extLst>
          </p:cNvPr>
          <p:cNvSpPr/>
          <p:nvPr/>
        </p:nvSpPr>
        <p:spPr>
          <a:xfrm>
            <a:off x="4304756" y="4313011"/>
            <a:ext cx="2994660" cy="1943100"/>
          </a:xfrm>
          <a:prstGeom prst="wedgeRoundRectCallout">
            <a:avLst>
              <a:gd name="adj1" fmla="val -604"/>
              <a:gd name="adj2" fmla="val 68579"/>
              <a:gd name="adj3" fmla="val 16667"/>
            </a:avLst>
          </a:prstGeom>
          <a:solidFill>
            <a:srgbClr val="E73E9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800"/>
              </a:spcAft>
            </a:pPr>
            <a:r>
              <a:rPr lang="en-GB" b="1" kern="150" dirty="0">
                <a:latin typeface="Trebuchet MS" panose="020B0603020202020204" pitchFamily="34" charset="0"/>
                <a:ea typeface="SimSun" panose="02010600030101010101" pitchFamily="2" charset="-122"/>
                <a:cs typeface="Arial" panose="020B0604020202020204" pitchFamily="34" charset="0"/>
              </a:rPr>
              <a:t>Preventing crisis:</a:t>
            </a:r>
          </a:p>
          <a:p>
            <a:pPr>
              <a:lnSpc>
                <a:spcPct val="115000"/>
              </a:lnSpc>
              <a:spcAft>
                <a:spcPts val="800"/>
              </a:spcAft>
            </a:pPr>
            <a:r>
              <a:rPr lang="en-GB" b="1" kern="150" dirty="0">
                <a:latin typeface="Trebuchet MS" panose="020B0603020202020204" pitchFamily="34" charset="0"/>
                <a:ea typeface="SimSun" panose="02010600030101010101" pitchFamily="2" charset="-122"/>
                <a:cs typeface="Arial" panose="020B0604020202020204" pitchFamily="34" charset="0"/>
              </a:rPr>
              <a:t>Rapid access when approaching a crisis;     a focus on wider determinants.</a:t>
            </a:r>
          </a:p>
        </p:txBody>
      </p:sp>
      <p:sp>
        <p:nvSpPr>
          <p:cNvPr id="12" name="Speech Bubble: Rectangle with Corners Rounded 11">
            <a:extLst>
              <a:ext uri="{FF2B5EF4-FFF2-40B4-BE49-F238E27FC236}">
                <a16:creationId xmlns:a16="http://schemas.microsoft.com/office/drawing/2014/main" id="{829FC80A-1CC7-4618-AB15-778B621B99EF}"/>
              </a:ext>
            </a:extLst>
          </p:cNvPr>
          <p:cNvSpPr/>
          <p:nvPr/>
        </p:nvSpPr>
        <p:spPr>
          <a:xfrm>
            <a:off x="8108601" y="4313011"/>
            <a:ext cx="2994660" cy="1943100"/>
          </a:xfrm>
          <a:prstGeom prst="wedgeRoundRectCallout">
            <a:avLst>
              <a:gd name="adj1" fmla="val 795"/>
              <a:gd name="adj2" fmla="val 69951"/>
              <a:gd name="adj3" fmla="val 16667"/>
            </a:avLst>
          </a:prstGeom>
          <a:solidFill>
            <a:srgbClr val="004F6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200"/>
              </a:spcAft>
            </a:pPr>
            <a:r>
              <a:rPr lang="en-US" sz="2000" b="1" dirty="0">
                <a:effectLst/>
                <a:latin typeface="Trebuchet MS" panose="020B0603020202020204" pitchFamily="34" charset="0"/>
                <a:ea typeface="Times" panose="02020603060405020304" pitchFamily="18" charset="0"/>
                <a:cs typeface="Times New Roman" panose="02020603050405020304" pitchFamily="18" charset="0"/>
              </a:rPr>
              <a:t>Education: Knowing emotional trigger points and signs of relapse.</a:t>
            </a:r>
            <a:endParaRPr lang="en-GB" sz="1200" dirty="0">
              <a:effectLst/>
              <a:latin typeface="Times" panose="02020603060405020304" pitchFamily="18" charset="0"/>
              <a:ea typeface="Times" panose="02020603060405020304" pitchFamily="18" charset="0"/>
              <a:cs typeface="Times New Roman" panose="02020603050405020304" pitchFamily="18" charset="0"/>
            </a:endParaRPr>
          </a:p>
        </p:txBody>
      </p:sp>
    </p:spTree>
    <p:extLst>
      <p:ext uri="{BB962C8B-B14F-4D97-AF65-F5344CB8AC3E}">
        <p14:creationId xmlns:p14="http://schemas.microsoft.com/office/powerpoint/2010/main" val="801904213"/>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426770" y="807246"/>
            <a:ext cx="10910777" cy="1565275"/>
          </a:xfrm>
          <a:prstGeom prst="rect">
            <a:avLst/>
          </a:prstGeom>
        </p:spPr>
        <p:txBody>
          <a:bodyPr vert="horz" lIns="91440" tIns="45720" rIns="91440" bIns="45720" rtlCol="0" anchor="b">
            <a:normAutofit fontScale="6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5300" b="1" dirty="0">
              <a:solidFill>
                <a:srgbClr val="004E6A"/>
              </a:solidFill>
              <a:latin typeface="Trebuchet MS" panose="020B0603020202020204" pitchFamily="34" charset="0"/>
              <a:ea typeface="+mn-ea"/>
              <a:cs typeface="+mn-cs"/>
            </a:endParaRPr>
          </a:p>
          <a:p>
            <a:pPr algn="l"/>
            <a:r>
              <a:rPr lang="en-GB" sz="5300" b="1" dirty="0">
                <a:solidFill>
                  <a:srgbClr val="004E6A"/>
                </a:solidFill>
                <a:latin typeface="Trebuchet MS" panose="020B0603020202020204" pitchFamily="34" charset="0"/>
                <a:ea typeface="+mn-ea"/>
                <a:cs typeface="+mn-cs"/>
              </a:rPr>
              <a:t>Conclusions- Mental Health Crisis care ( HW Richmond)</a:t>
            </a:r>
          </a:p>
          <a:p>
            <a:pPr algn="l"/>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5" name="Speech Bubble: Rectangle with Corners Rounded 4">
            <a:extLst>
              <a:ext uri="{FF2B5EF4-FFF2-40B4-BE49-F238E27FC236}">
                <a16:creationId xmlns:a16="http://schemas.microsoft.com/office/drawing/2014/main" id="{97264742-9950-48FD-A588-7940D8DD02C5}"/>
              </a:ext>
            </a:extLst>
          </p:cNvPr>
          <p:cNvSpPr/>
          <p:nvPr/>
        </p:nvSpPr>
        <p:spPr>
          <a:xfrm>
            <a:off x="854453" y="2372521"/>
            <a:ext cx="10042696" cy="3168611"/>
          </a:xfrm>
          <a:prstGeom prst="wedgeRoundRectCallout">
            <a:avLst>
              <a:gd name="adj1" fmla="val -413"/>
              <a:gd name="adj2" fmla="val 62696"/>
              <a:gd name="adj3" fmla="val 16667"/>
            </a:avLst>
          </a:prstGeom>
          <a:solidFill>
            <a:srgbClr val="70AD47"/>
          </a:solidFill>
          <a:ln w="12700">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en-GB" sz="2000" b="1" dirty="0">
                <a:latin typeface="Trebuchet MS" panose="020B0603020202020204" pitchFamily="34" charset="0"/>
                <a:ea typeface="Times" panose="02020603060405020304" pitchFamily="18" charset="0"/>
                <a:cs typeface="Times New Roman" panose="02020603050405020304" pitchFamily="18" charset="0"/>
              </a:rPr>
              <a:t>The system is moving in the right direction with developments such as the environment of Lotus Suite, a step down facility co-located with the Section 136 unit, being able to self refer to care in a crisis, and a Mental Health Assessment Unit located in A&amp;E.</a:t>
            </a:r>
          </a:p>
          <a:p>
            <a:pPr>
              <a:lnSpc>
                <a:spcPct val="115000"/>
              </a:lnSpc>
              <a:spcAft>
                <a:spcPts val="0"/>
              </a:spcAft>
            </a:pPr>
            <a:endParaRPr lang="en-GB" sz="2000" b="1" dirty="0">
              <a:latin typeface="Trebuchet MS" panose="020B0603020202020204" pitchFamily="34" charset="0"/>
              <a:ea typeface="Times" panose="02020603060405020304" pitchFamily="18" charset="0"/>
              <a:cs typeface="Times New Roman" panose="02020603050405020304" pitchFamily="18" charset="0"/>
            </a:endParaRPr>
          </a:p>
          <a:p>
            <a:pPr>
              <a:lnSpc>
                <a:spcPct val="115000"/>
              </a:lnSpc>
              <a:spcAft>
                <a:spcPts val="0"/>
              </a:spcAft>
            </a:pPr>
            <a:r>
              <a:rPr lang="en-GB" sz="2000" b="1" dirty="0">
                <a:latin typeface="Trebuchet MS" panose="020B0603020202020204" pitchFamily="34" charset="0"/>
                <a:ea typeface="Times" panose="02020603060405020304" pitchFamily="18" charset="0"/>
                <a:cs typeface="Times New Roman" panose="02020603050405020304" pitchFamily="18" charset="0"/>
              </a:rPr>
              <a:t>But there is much to do to integrate services to in a way that would create the well functioning urgent mental health care system that patients describe.</a:t>
            </a:r>
            <a:r>
              <a:rPr lang="en-GB" sz="1400" dirty="0">
                <a:effectLst/>
                <a:latin typeface="Trebuchet MS" panose="020B0603020202020204" pitchFamily="34" charset="0"/>
                <a:ea typeface="Times" panose="02020603060405020304" pitchFamily="18" charset="0"/>
                <a:cs typeface="Times New Roman" panose="02020603050405020304" pitchFamily="18" charset="0"/>
              </a:rPr>
              <a:t> </a:t>
            </a:r>
            <a:endParaRPr lang="en-GB" sz="1200" dirty="0">
              <a:effectLst/>
              <a:latin typeface="Times" panose="02020603060405020304" pitchFamily="18" charset="0"/>
              <a:ea typeface="Times" panose="02020603060405020304" pitchFamily="18" charset="0"/>
              <a:cs typeface="Times New Roman" panose="02020603050405020304" pitchFamily="18" charset="0"/>
            </a:endParaRPr>
          </a:p>
        </p:txBody>
      </p:sp>
    </p:spTree>
    <p:extLst>
      <p:ext uri="{BB962C8B-B14F-4D97-AF65-F5344CB8AC3E}">
        <p14:creationId xmlns:p14="http://schemas.microsoft.com/office/powerpoint/2010/main" val="3436829099"/>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426770" y="807246"/>
            <a:ext cx="10910777" cy="1565275"/>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5300" b="1" dirty="0">
              <a:solidFill>
                <a:srgbClr val="004E6A"/>
              </a:solidFill>
              <a:latin typeface="Trebuchet MS" panose="020B0603020202020204" pitchFamily="34" charset="0"/>
              <a:ea typeface="+mn-ea"/>
              <a:cs typeface="+mn-cs"/>
            </a:endParaRPr>
          </a:p>
          <a:p>
            <a:pPr algn="l"/>
            <a:r>
              <a:rPr lang="en-GB" sz="5300" b="1" dirty="0">
                <a:solidFill>
                  <a:srgbClr val="004E6A"/>
                </a:solidFill>
                <a:latin typeface="Trebuchet MS" panose="020B0603020202020204" pitchFamily="34" charset="0"/>
                <a:ea typeface="+mn-ea"/>
                <a:cs typeface="+mn-cs"/>
              </a:rPr>
              <a:t>Findings- End of Life Care ( HW Kingston)</a:t>
            </a:r>
          </a:p>
          <a:p>
            <a:pPr algn="l"/>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5" name="Speech Bubble: Rectangle with Corners Rounded 4">
            <a:extLst>
              <a:ext uri="{FF2B5EF4-FFF2-40B4-BE49-F238E27FC236}">
                <a16:creationId xmlns:a16="http://schemas.microsoft.com/office/drawing/2014/main" id="{97264742-9950-48FD-A588-7940D8DD02C5}"/>
              </a:ext>
            </a:extLst>
          </p:cNvPr>
          <p:cNvSpPr/>
          <p:nvPr/>
        </p:nvSpPr>
        <p:spPr>
          <a:xfrm>
            <a:off x="2073208" y="1947088"/>
            <a:ext cx="2994660" cy="1943100"/>
          </a:xfrm>
          <a:prstGeom prst="wedgeRoundRectCallout">
            <a:avLst>
              <a:gd name="adj1" fmla="val -413"/>
              <a:gd name="adj2" fmla="val 62696"/>
              <a:gd name="adj3" fmla="val 16667"/>
            </a:avLst>
          </a:prstGeom>
          <a:solidFill>
            <a:srgbClr val="70AD47"/>
          </a:solidFill>
          <a:ln w="12700">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en-GB" b="1" dirty="0">
                <a:latin typeface="Trebuchet MS" panose="020B0603020202020204" pitchFamily="34" charset="0"/>
                <a:ea typeface="Times" panose="02020603060405020304" pitchFamily="18" charset="0"/>
                <a:cs typeface="Times New Roman" panose="02020603050405020304" pitchFamily="18" charset="0"/>
              </a:rPr>
              <a:t>Open-ended phone interviews with 7 family carers reflecting on 10 recent deaths (1 spouse, 9 parents).</a:t>
            </a:r>
            <a:r>
              <a:rPr lang="en-GB" sz="1400" dirty="0">
                <a:effectLst/>
                <a:latin typeface="Trebuchet MS" panose="020B0603020202020204" pitchFamily="34" charset="0"/>
                <a:ea typeface="Times" panose="02020603060405020304" pitchFamily="18" charset="0"/>
                <a:cs typeface="Times New Roman" panose="02020603050405020304" pitchFamily="18" charset="0"/>
              </a:rPr>
              <a:t> </a:t>
            </a:r>
            <a:endParaRPr lang="en-GB" sz="1200" dirty="0">
              <a:effectLst/>
              <a:latin typeface="Times" panose="02020603060405020304" pitchFamily="18" charset="0"/>
              <a:ea typeface="Times" panose="02020603060405020304" pitchFamily="18" charset="0"/>
              <a:cs typeface="Times New Roman" panose="02020603050405020304" pitchFamily="18" charset="0"/>
            </a:endParaRPr>
          </a:p>
        </p:txBody>
      </p:sp>
      <p:sp>
        <p:nvSpPr>
          <p:cNvPr id="7" name="Speech Bubble: Rectangle with Corners Rounded 6">
            <a:extLst>
              <a:ext uri="{FF2B5EF4-FFF2-40B4-BE49-F238E27FC236}">
                <a16:creationId xmlns:a16="http://schemas.microsoft.com/office/drawing/2014/main" id="{918FDD4A-BFFA-4524-94F7-B7B768806B3F}"/>
              </a:ext>
            </a:extLst>
          </p:cNvPr>
          <p:cNvSpPr/>
          <p:nvPr/>
        </p:nvSpPr>
        <p:spPr>
          <a:xfrm>
            <a:off x="6578400" y="1889423"/>
            <a:ext cx="2994660" cy="1943100"/>
          </a:xfrm>
          <a:prstGeom prst="wedgeRoundRectCallout">
            <a:avLst>
              <a:gd name="adj1" fmla="val 2450"/>
              <a:gd name="adj2" fmla="val 64166"/>
              <a:gd name="adj3" fmla="val 16667"/>
            </a:avLst>
          </a:prstGeom>
          <a:solidFill>
            <a:srgbClr val="E73E9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pPr>
            <a:r>
              <a:rPr lang="en-GB" b="1" kern="150" dirty="0">
                <a:latin typeface="Trebuchet MS" panose="020B0603020202020204" pitchFamily="34" charset="0"/>
                <a:ea typeface="SimSun" panose="02010600030101010101" pitchFamily="2" charset="-122"/>
                <a:cs typeface="Arial" panose="020B0604020202020204" pitchFamily="34" charset="0"/>
              </a:rPr>
              <a:t>Interviewees were asked: What was most important to them and their loved one in the last months of life?</a:t>
            </a:r>
            <a:endParaRPr lang="en-GB" kern="150" dirty="0">
              <a:ea typeface="SimSun" panose="02010600030101010101" pitchFamily="2" charset="-122"/>
              <a:cs typeface="F"/>
            </a:endParaRPr>
          </a:p>
        </p:txBody>
      </p:sp>
      <p:sp>
        <p:nvSpPr>
          <p:cNvPr id="10" name="Speech Bubble: Rectangle with Corners Rounded 9">
            <a:extLst>
              <a:ext uri="{FF2B5EF4-FFF2-40B4-BE49-F238E27FC236}">
                <a16:creationId xmlns:a16="http://schemas.microsoft.com/office/drawing/2014/main" id="{31FF243D-A785-4F11-B94E-1E9C76320566}"/>
              </a:ext>
            </a:extLst>
          </p:cNvPr>
          <p:cNvSpPr/>
          <p:nvPr/>
        </p:nvSpPr>
        <p:spPr>
          <a:xfrm>
            <a:off x="2073208" y="4368462"/>
            <a:ext cx="2994660" cy="1943100"/>
          </a:xfrm>
          <a:prstGeom prst="wedgeRoundRectCallout">
            <a:avLst>
              <a:gd name="adj1" fmla="val 1432"/>
              <a:gd name="adj2" fmla="val 67010"/>
              <a:gd name="adj3" fmla="val 16667"/>
            </a:avLst>
          </a:prstGeom>
          <a:solidFill>
            <a:srgbClr val="70AD4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800"/>
              </a:spcAft>
            </a:pPr>
            <a:r>
              <a:rPr lang="en-GB" b="1" dirty="0">
                <a:latin typeface="Trebuchet MS" panose="020B0603020202020204" pitchFamily="34" charset="0"/>
                <a:cs typeface="Times New Roman" panose="02020603050405020304" pitchFamily="18" charset="0"/>
              </a:rPr>
              <a:t>Where care took place: 7 deaths in a care home, 1 in a hospice, 2 in hospital.</a:t>
            </a:r>
          </a:p>
        </p:txBody>
      </p:sp>
      <p:sp>
        <p:nvSpPr>
          <p:cNvPr id="11" name="Speech Bubble: Rectangle with Corners Rounded 10">
            <a:extLst>
              <a:ext uri="{FF2B5EF4-FFF2-40B4-BE49-F238E27FC236}">
                <a16:creationId xmlns:a16="http://schemas.microsoft.com/office/drawing/2014/main" id="{6A5A7002-33E3-4D17-8A6A-F101D655A598}"/>
              </a:ext>
            </a:extLst>
          </p:cNvPr>
          <p:cNvSpPr/>
          <p:nvPr/>
        </p:nvSpPr>
        <p:spPr>
          <a:xfrm>
            <a:off x="6520734" y="4271822"/>
            <a:ext cx="2994660" cy="1943100"/>
          </a:xfrm>
          <a:prstGeom prst="wedgeRoundRectCallout">
            <a:avLst>
              <a:gd name="adj1" fmla="val -604"/>
              <a:gd name="adj2" fmla="val 68579"/>
              <a:gd name="adj3" fmla="val 16667"/>
            </a:avLst>
          </a:prstGeom>
          <a:solidFill>
            <a:srgbClr val="E73E9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b="1" kern="150" dirty="0">
                <a:latin typeface="Trebuchet MS" panose="020B0603020202020204" pitchFamily="34" charset="0"/>
                <a:ea typeface="SimSun" panose="02010600030101010101" pitchFamily="2" charset="-122"/>
                <a:cs typeface="Arial" panose="020B0604020202020204" pitchFamily="34" charset="0"/>
              </a:rPr>
              <a:t>Themes identified:</a:t>
            </a:r>
          </a:p>
          <a:p>
            <a:r>
              <a:rPr lang="en-GB" b="1" kern="150" dirty="0">
                <a:latin typeface="Trebuchet MS" panose="020B0603020202020204" pitchFamily="34" charset="0"/>
                <a:ea typeface="SimSun" panose="02010600030101010101" pitchFamily="2" charset="-122"/>
                <a:cs typeface="Arial" panose="020B0604020202020204" pitchFamily="34" charset="0"/>
              </a:rPr>
              <a:t>Knowing the person and continuity of care; choice; quality of care; uncertainty, and </a:t>
            </a:r>
          </a:p>
          <a:p>
            <a:r>
              <a:rPr lang="en-GB" b="1" kern="150" dirty="0">
                <a:latin typeface="Trebuchet MS" panose="020B0603020202020204" pitchFamily="34" charset="0"/>
                <a:ea typeface="SimSun" panose="02010600030101010101" pitchFamily="2" charset="-122"/>
                <a:cs typeface="Arial" panose="020B0604020202020204" pitchFamily="34" charset="0"/>
              </a:rPr>
              <a:t>a good death.</a:t>
            </a:r>
          </a:p>
        </p:txBody>
      </p:sp>
    </p:spTree>
    <p:extLst>
      <p:ext uri="{BB962C8B-B14F-4D97-AF65-F5344CB8AC3E}">
        <p14:creationId xmlns:p14="http://schemas.microsoft.com/office/powerpoint/2010/main" val="174240161"/>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426770" y="807246"/>
            <a:ext cx="10910777" cy="1565275"/>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5300" b="1" dirty="0">
              <a:solidFill>
                <a:srgbClr val="004E6A"/>
              </a:solidFill>
              <a:latin typeface="Trebuchet MS" panose="020B0603020202020204" pitchFamily="34" charset="0"/>
              <a:ea typeface="+mn-ea"/>
              <a:cs typeface="+mn-cs"/>
            </a:endParaRPr>
          </a:p>
          <a:p>
            <a:pPr algn="l"/>
            <a:r>
              <a:rPr lang="en-GB" sz="5300" b="1" dirty="0">
                <a:solidFill>
                  <a:srgbClr val="004E6A"/>
                </a:solidFill>
                <a:latin typeface="Trebuchet MS" panose="020B0603020202020204" pitchFamily="34" charset="0"/>
                <a:ea typeface="+mn-ea"/>
                <a:cs typeface="+mn-cs"/>
              </a:rPr>
              <a:t>Conclusions- End of Life Care ( HW Kingston)</a:t>
            </a:r>
          </a:p>
          <a:p>
            <a:pPr algn="l"/>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5" name="Speech Bubble: Rectangle with Corners Rounded 4">
            <a:extLst>
              <a:ext uri="{FF2B5EF4-FFF2-40B4-BE49-F238E27FC236}">
                <a16:creationId xmlns:a16="http://schemas.microsoft.com/office/drawing/2014/main" id="{97264742-9950-48FD-A588-7940D8DD02C5}"/>
              </a:ext>
            </a:extLst>
          </p:cNvPr>
          <p:cNvSpPr/>
          <p:nvPr/>
        </p:nvSpPr>
        <p:spPr>
          <a:xfrm>
            <a:off x="2125362" y="2430187"/>
            <a:ext cx="7231311" cy="2603133"/>
          </a:xfrm>
          <a:prstGeom prst="wedgeRoundRectCallout">
            <a:avLst>
              <a:gd name="adj1" fmla="val -413"/>
              <a:gd name="adj2" fmla="val 62696"/>
              <a:gd name="adj3" fmla="val 16667"/>
            </a:avLst>
          </a:prstGeom>
          <a:solidFill>
            <a:srgbClr val="70AD47"/>
          </a:solidFill>
          <a:ln w="12700">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en-GB" sz="2000" b="1" dirty="0">
                <a:latin typeface="Trebuchet MS" panose="020B0603020202020204" pitchFamily="34" charset="0"/>
                <a:cs typeface="Times New Roman" panose="02020603050405020304" pitchFamily="18" charset="0"/>
              </a:rPr>
              <a:t>The ideal death should be peaceful, and we should not die alone. People we know should be with us, and we should have the chance to say goodbye. But this depends on carers and loved ones knowing when the time has come. </a:t>
            </a:r>
          </a:p>
        </p:txBody>
      </p:sp>
    </p:spTree>
    <p:extLst>
      <p:ext uri="{BB962C8B-B14F-4D97-AF65-F5344CB8AC3E}">
        <p14:creationId xmlns:p14="http://schemas.microsoft.com/office/powerpoint/2010/main" val="4105108305"/>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426770" y="807246"/>
            <a:ext cx="10910777" cy="1565275"/>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5300" b="1" dirty="0">
              <a:solidFill>
                <a:srgbClr val="004E6A"/>
              </a:solidFill>
              <a:latin typeface="Trebuchet MS" panose="020B0603020202020204" pitchFamily="34" charset="0"/>
              <a:ea typeface="+mn-ea"/>
              <a:cs typeface="+mn-cs"/>
            </a:endParaRPr>
          </a:p>
          <a:p>
            <a:pPr algn="l"/>
            <a:r>
              <a:rPr lang="en-GB" sz="5300" b="1" dirty="0">
                <a:solidFill>
                  <a:srgbClr val="004E6A"/>
                </a:solidFill>
                <a:latin typeface="Trebuchet MS" panose="020B0603020202020204" pitchFamily="34" charset="0"/>
                <a:ea typeface="+mn-ea"/>
                <a:cs typeface="+mn-cs"/>
              </a:rPr>
              <a:t>Findings – Outpatient Care ( HW Sutton)</a:t>
            </a:r>
          </a:p>
          <a:p>
            <a:pPr algn="l"/>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pic>
        <p:nvPicPr>
          <p:cNvPr id="2" name="Picture 1">
            <a:extLst>
              <a:ext uri="{FF2B5EF4-FFF2-40B4-BE49-F238E27FC236}">
                <a16:creationId xmlns:a16="http://schemas.microsoft.com/office/drawing/2014/main" id="{CA8CF4F9-B383-48EF-A4E7-DF647C387B6A}"/>
              </a:ext>
            </a:extLst>
          </p:cNvPr>
          <p:cNvPicPr>
            <a:picLocks noChangeAspect="1"/>
          </p:cNvPicPr>
          <p:nvPr/>
        </p:nvPicPr>
        <p:blipFill>
          <a:blip r:embed="rId3"/>
          <a:stretch>
            <a:fillRect/>
          </a:stretch>
        </p:blipFill>
        <p:spPr>
          <a:xfrm>
            <a:off x="1147095" y="1717535"/>
            <a:ext cx="9507246" cy="4996303"/>
          </a:xfrm>
          <a:prstGeom prst="rect">
            <a:avLst/>
          </a:prstGeom>
        </p:spPr>
      </p:pic>
    </p:spTree>
    <p:extLst>
      <p:ext uri="{BB962C8B-B14F-4D97-AF65-F5344CB8AC3E}">
        <p14:creationId xmlns:p14="http://schemas.microsoft.com/office/powerpoint/2010/main" val="3055107142"/>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426770" y="807246"/>
            <a:ext cx="10910777" cy="1565275"/>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5300" b="1" dirty="0">
              <a:solidFill>
                <a:srgbClr val="004E6A"/>
              </a:solidFill>
              <a:latin typeface="Trebuchet MS" panose="020B0603020202020204" pitchFamily="34" charset="0"/>
              <a:ea typeface="+mn-ea"/>
              <a:cs typeface="+mn-cs"/>
            </a:endParaRPr>
          </a:p>
          <a:p>
            <a:pPr algn="l"/>
            <a:r>
              <a:rPr lang="en-GB" sz="5300" b="1" dirty="0">
                <a:solidFill>
                  <a:srgbClr val="004E6A"/>
                </a:solidFill>
                <a:latin typeface="Trebuchet MS" panose="020B0603020202020204" pitchFamily="34" charset="0"/>
                <a:ea typeface="+mn-ea"/>
                <a:cs typeface="+mn-cs"/>
              </a:rPr>
              <a:t>Findings – Outpatient Care ( HW Sutton)</a:t>
            </a:r>
          </a:p>
          <a:p>
            <a:pPr algn="l"/>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pic>
        <p:nvPicPr>
          <p:cNvPr id="3" name="Picture 2">
            <a:extLst>
              <a:ext uri="{FF2B5EF4-FFF2-40B4-BE49-F238E27FC236}">
                <a16:creationId xmlns:a16="http://schemas.microsoft.com/office/drawing/2014/main" id="{031C3219-663B-48A1-A07E-3CF4511E66C8}"/>
              </a:ext>
            </a:extLst>
          </p:cNvPr>
          <p:cNvPicPr>
            <a:picLocks noChangeAspect="1"/>
          </p:cNvPicPr>
          <p:nvPr/>
        </p:nvPicPr>
        <p:blipFill>
          <a:blip r:embed="rId3"/>
          <a:stretch>
            <a:fillRect/>
          </a:stretch>
        </p:blipFill>
        <p:spPr>
          <a:xfrm>
            <a:off x="1401586" y="1804086"/>
            <a:ext cx="8763635" cy="4753233"/>
          </a:xfrm>
          <a:prstGeom prst="rect">
            <a:avLst/>
          </a:prstGeom>
        </p:spPr>
      </p:pic>
    </p:spTree>
    <p:extLst>
      <p:ext uri="{BB962C8B-B14F-4D97-AF65-F5344CB8AC3E}">
        <p14:creationId xmlns:p14="http://schemas.microsoft.com/office/powerpoint/2010/main" val="4267866045"/>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C1E390-1E18-4421-86E9-C71092D84A8F}"/>
              </a:ext>
            </a:extLst>
          </p:cNvPr>
          <p:cNvSpPr txBox="1">
            <a:spLocks/>
          </p:cNvSpPr>
          <p:nvPr/>
        </p:nvSpPr>
        <p:spPr>
          <a:xfrm>
            <a:off x="426770" y="807246"/>
            <a:ext cx="10910777" cy="1565275"/>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5300" b="1" dirty="0">
              <a:solidFill>
                <a:srgbClr val="004E6A"/>
              </a:solidFill>
              <a:latin typeface="Trebuchet MS" panose="020B0603020202020204" pitchFamily="34" charset="0"/>
              <a:ea typeface="+mn-ea"/>
              <a:cs typeface="+mn-cs"/>
            </a:endParaRPr>
          </a:p>
          <a:p>
            <a:pPr algn="l"/>
            <a:r>
              <a:rPr lang="en-GB" sz="5300" b="1" dirty="0">
                <a:solidFill>
                  <a:srgbClr val="004E6A"/>
                </a:solidFill>
                <a:latin typeface="Trebuchet MS" panose="020B0603020202020204" pitchFamily="34" charset="0"/>
                <a:ea typeface="+mn-ea"/>
                <a:cs typeface="+mn-cs"/>
              </a:rPr>
              <a:t>Findings- Diabetes care ( HW Merton)</a:t>
            </a:r>
          </a:p>
          <a:p>
            <a:pPr algn="l"/>
            <a:br>
              <a:rPr lang="en-GB" sz="4800" b="1" dirty="0">
                <a:solidFill>
                  <a:srgbClr val="004E6A"/>
                </a:solidFill>
                <a:latin typeface="Trebuchet MS" panose="020B0603020202020204" pitchFamily="34" charset="0"/>
                <a:ea typeface="+mn-ea"/>
                <a:cs typeface="+mn-cs"/>
              </a:rPr>
            </a:br>
            <a:endParaRPr lang="en-GB" sz="4800" b="1" dirty="0">
              <a:solidFill>
                <a:srgbClr val="004E6A"/>
              </a:solidFill>
              <a:latin typeface="Trebuchet MS" panose="020B0603020202020204" pitchFamily="34" charset="0"/>
              <a:ea typeface="+mn-ea"/>
              <a:cs typeface="+mn-cs"/>
            </a:endParaRPr>
          </a:p>
        </p:txBody>
      </p:sp>
      <p:sp>
        <p:nvSpPr>
          <p:cNvPr id="5" name="Speech Bubble: Rectangle with Corners Rounded 4">
            <a:extLst>
              <a:ext uri="{FF2B5EF4-FFF2-40B4-BE49-F238E27FC236}">
                <a16:creationId xmlns:a16="http://schemas.microsoft.com/office/drawing/2014/main" id="{97264742-9950-48FD-A588-7940D8DD02C5}"/>
              </a:ext>
            </a:extLst>
          </p:cNvPr>
          <p:cNvSpPr/>
          <p:nvPr/>
        </p:nvSpPr>
        <p:spPr>
          <a:xfrm>
            <a:off x="575878" y="1889423"/>
            <a:ext cx="2994660" cy="1943100"/>
          </a:xfrm>
          <a:prstGeom prst="wedgeRoundRectCallout">
            <a:avLst>
              <a:gd name="adj1" fmla="val -413"/>
              <a:gd name="adj2" fmla="val 62696"/>
              <a:gd name="adj3" fmla="val 16667"/>
            </a:avLst>
          </a:prstGeom>
          <a:solidFill>
            <a:srgbClr val="70AD47"/>
          </a:solidFill>
          <a:ln w="12700">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en-GB" sz="2000" b="1" dirty="0">
                <a:latin typeface="Trebuchet MS" panose="020B0603020202020204" pitchFamily="34" charset="0"/>
                <a:ea typeface="Times" panose="02020603060405020304" pitchFamily="18" charset="0"/>
                <a:cs typeface="Times New Roman" panose="02020603050405020304" pitchFamily="18" charset="0"/>
              </a:rPr>
              <a:t>5 outreaches / 60 people in Merton with Type 2 - many from BME – 43 surveys completed.</a:t>
            </a:r>
            <a:endParaRPr lang="en-GB" sz="1200" dirty="0">
              <a:effectLst/>
              <a:latin typeface="Times" panose="02020603060405020304" pitchFamily="18" charset="0"/>
              <a:ea typeface="Times" panose="02020603060405020304" pitchFamily="18" charset="0"/>
              <a:cs typeface="Times New Roman" panose="02020603050405020304" pitchFamily="18" charset="0"/>
            </a:endParaRPr>
          </a:p>
        </p:txBody>
      </p:sp>
      <p:sp>
        <p:nvSpPr>
          <p:cNvPr id="7" name="Speech Bubble: Rectangle with Corners Rounded 6">
            <a:extLst>
              <a:ext uri="{FF2B5EF4-FFF2-40B4-BE49-F238E27FC236}">
                <a16:creationId xmlns:a16="http://schemas.microsoft.com/office/drawing/2014/main" id="{918FDD4A-BFFA-4524-94F7-B7B768806B3F}"/>
              </a:ext>
            </a:extLst>
          </p:cNvPr>
          <p:cNvSpPr/>
          <p:nvPr/>
        </p:nvSpPr>
        <p:spPr>
          <a:xfrm>
            <a:off x="4304756" y="1889423"/>
            <a:ext cx="2994660" cy="1943100"/>
          </a:xfrm>
          <a:prstGeom prst="wedgeRoundRectCallout">
            <a:avLst>
              <a:gd name="adj1" fmla="val 2450"/>
              <a:gd name="adj2" fmla="val 64166"/>
              <a:gd name="adj3" fmla="val 16667"/>
            </a:avLst>
          </a:prstGeom>
          <a:solidFill>
            <a:srgbClr val="E73E9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en-GB" b="1" kern="150" dirty="0">
                <a:latin typeface="Trebuchet MS" panose="020B0603020202020204" pitchFamily="34" charset="0"/>
                <a:ea typeface="SimSun" panose="02010600030101010101" pitchFamily="2" charset="-122"/>
                <a:cs typeface="Arial" panose="020B0604020202020204" pitchFamily="34" charset="0"/>
              </a:rPr>
              <a:t>People spend a lot of time waiting. This can be used to make people more aware of local opportunities/</a:t>
            </a:r>
          </a:p>
          <a:p>
            <a:pPr>
              <a:lnSpc>
                <a:spcPct val="115000"/>
              </a:lnSpc>
              <a:spcAft>
                <a:spcPts val="0"/>
              </a:spcAft>
            </a:pPr>
            <a:r>
              <a:rPr lang="en-GB" b="1" kern="150" dirty="0">
                <a:latin typeface="Trebuchet MS" panose="020B0603020202020204" pitchFamily="34" charset="0"/>
                <a:ea typeface="SimSun" panose="02010600030101010101" pitchFamily="2" charset="-122"/>
                <a:cs typeface="Arial" panose="020B0604020202020204" pitchFamily="34" charset="0"/>
              </a:rPr>
              <a:t>information.</a:t>
            </a:r>
            <a:endParaRPr lang="en-GB" dirty="0">
              <a:effectLst/>
              <a:latin typeface="Times" panose="02020603060405020304" pitchFamily="18" charset="0"/>
              <a:ea typeface="Times" panose="02020603060405020304" pitchFamily="18" charset="0"/>
              <a:cs typeface="Times New Roman" panose="02020603050405020304" pitchFamily="18" charset="0"/>
            </a:endParaRPr>
          </a:p>
        </p:txBody>
      </p:sp>
      <p:sp>
        <p:nvSpPr>
          <p:cNvPr id="8" name="Speech Bubble: Rectangle with Corners Rounded 7">
            <a:extLst>
              <a:ext uri="{FF2B5EF4-FFF2-40B4-BE49-F238E27FC236}">
                <a16:creationId xmlns:a16="http://schemas.microsoft.com/office/drawing/2014/main" id="{12EBF4D5-B559-4C66-9F7C-CD9662DAB39F}"/>
              </a:ext>
            </a:extLst>
          </p:cNvPr>
          <p:cNvSpPr/>
          <p:nvPr/>
        </p:nvSpPr>
        <p:spPr>
          <a:xfrm>
            <a:off x="8108601" y="1804307"/>
            <a:ext cx="2994660" cy="1943100"/>
          </a:xfrm>
          <a:prstGeom prst="wedgeRoundRectCallout">
            <a:avLst>
              <a:gd name="adj1" fmla="val -286"/>
              <a:gd name="adj2" fmla="val 67598"/>
              <a:gd name="adj3" fmla="val 16667"/>
            </a:avLst>
          </a:prstGeom>
          <a:solidFill>
            <a:srgbClr val="004F6B"/>
          </a:solidFill>
          <a:ln w="12700">
            <a:solidFill>
              <a:srgbClr val="004F6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800"/>
              </a:spcAft>
            </a:pPr>
            <a:r>
              <a:rPr lang="en-GB" b="1" kern="150" dirty="0">
                <a:latin typeface="Trebuchet MS" panose="020B0603020202020204" pitchFamily="34" charset="0"/>
                <a:ea typeface="SimSun" panose="02010600030101010101" pitchFamily="2" charset="-122"/>
                <a:cs typeface="Arial" panose="020B0604020202020204" pitchFamily="34" charset="0"/>
              </a:rPr>
              <a:t>Focus on practical solutions.</a:t>
            </a:r>
          </a:p>
          <a:p>
            <a:pPr>
              <a:lnSpc>
                <a:spcPct val="115000"/>
              </a:lnSpc>
              <a:spcAft>
                <a:spcPts val="800"/>
              </a:spcAft>
            </a:pPr>
            <a:r>
              <a:rPr lang="en-GB" b="1" kern="150" dirty="0">
                <a:latin typeface="Trebuchet MS" panose="020B0603020202020204" pitchFamily="34" charset="0"/>
                <a:ea typeface="SimSun" panose="02010600030101010101" pitchFamily="2" charset="-122"/>
                <a:cs typeface="Arial" panose="020B0604020202020204" pitchFamily="34" charset="0"/>
              </a:rPr>
              <a:t>Peer Support essential particularly with BME. </a:t>
            </a:r>
          </a:p>
        </p:txBody>
      </p:sp>
      <p:sp>
        <p:nvSpPr>
          <p:cNvPr id="10" name="Speech Bubble: Rectangle with Corners Rounded 9">
            <a:extLst>
              <a:ext uri="{FF2B5EF4-FFF2-40B4-BE49-F238E27FC236}">
                <a16:creationId xmlns:a16="http://schemas.microsoft.com/office/drawing/2014/main" id="{31FF243D-A785-4F11-B94E-1E9C76320566}"/>
              </a:ext>
            </a:extLst>
          </p:cNvPr>
          <p:cNvSpPr/>
          <p:nvPr/>
        </p:nvSpPr>
        <p:spPr>
          <a:xfrm>
            <a:off x="575878" y="4261371"/>
            <a:ext cx="2994660" cy="1943100"/>
          </a:xfrm>
          <a:prstGeom prst="wedgeRoundRectCallout">
            <a:avLst>
              <a:gd name="adj1" fmla="val 1432"/>
              <a:gd name="adj2" fmla="val 67010"/>
              <a:gd name="adj3" fmla="val 16667"/>
            </a:avLst>
          </a:prstGeom>
          <a:solidFill>
            <a:srgbClr val="70AD4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2000" b="1" dirty="0">
                <a:latin typeface="Trebuchet MS" panose="020B0603020202020204" pitchFamily="34" charset="0"/>
                <a:cs typeface="Times New Roman" panose="02020603050405020304" pitchFamily="18" charset="0"/>
              </a:rPr>
              <a:t>One question: </a:t>
            </a:r>
          </a:p>
          <a:p>
            <a:r>
              <a:rPr lang="en-GB" sz="2000" b="1" dirty="0">
                <a:latin typeface="Trebuchet MS" panose="020B0603020202020204" pitchFamily="34" charset="0"/>
                <a:cs typeface="Times New Roman" panose="02020603050405020304" pitchFamily="18" charset="0"/>
              </a:rPr>
              <a:t>What matters most to people living with diabetes? </a:t>
            </a:r>
          </a:p>
          <a:p>
            <a:pPr>
              <a:lnSpc>
                <a:spcPct val="115000"/>
              </a:lnSpc>
              <a:spcAft>
                <a:spcPts val="800"/>
              </a:spcAft>
            </a:pPr>
            <a:endParaRPr lang="en-GB" kern="150" dirty="0">
              <a:effectLst/>
              <a:ea typeface="SimSun" panose="02010600030101010101" pitchFamily="2" charset="-122"/>
              <a:cs typeface="F"/>
            </a:endParaRPr>
          </a:p>
        </p:txBody>
      </p:sp>
      <p:sp>
        <p:nvSpPr>
          <p:cNvPr id="11" name="Speech Bubble: Rectangle with Corners Rounded 10">
            <a:extLst>
              <a:ext uri="{FF2B5EF4-FFF2-40B4-BE49-F238E27FC236}">
                <a16:creationId xmlns:a16="http://schemas.microsoft.com/office/drawing/2014/main" id="{6A5A7002-33E3-4D17-8A6A-F101D655A598}"/>
              </a:ext>
            </a:extLst>
          </p:cNvPr>
          <p:cNvSpPr/>
          <p:nvPr/>
        </p:nvSpPr>
        <p:spPr>
          <a:xfrm>
            <a:off x="4304756" y="4313011"/>
            <a:ext cx="2994660" cy="1943100"/>
          </a:xfrm>
          <a:prstGeom prst="wedgeRoundRectCallout">
            <a:avLst>
              <a:gd name="adj1" fmla="val -604"/>
              <a:gd name="adj2" fmla="val 68579"/>
              <a:gd name="adj3" fmla="val 16667"/>
            </a:avLst>
          </a:prstGeom>
          <a:solidFill>
            <a:srgbClr val="E73E97"/>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800"/>
              </a:spcAft>
            </a:pPr>
            <a:r>
              <a:rPr lang="en-GB" b="1" kern="150" dirty="0">
                <a:latin typeface="Trebuchet MS" panose="020B0603020202020204" pitchFamily="34" charset="0"/>
                <a:ea typeface="SimSun" panose="02010600030101010101" pitchFamily="2" charset="-122"/>
                <a:cs typeface="Arial" panose="020B0604020202020204" pitchFamily="34" charset="0"/>
              </a:rPr>
              <a:t>Improve communication - information unclear especially if English is not first language.</a:t>
            </a:r>
          </a:p>
        </p:txBody>
      </p:sp>
      <p:sp>
        <p:nvSpPr>
          <p:cNvPr id="12" name="Speech Bubble: Rectangle with Corners Rounded 11">
            <a:extLst>
              <a:ext uri="{FF2B5EF4-FFF2-40B4-BE49-F238E27FC236}">
                <a16:creationId xmlns:a16="http://schemas.microsoft.com/office/drawing/2014/main" id="{829FC80A-1CC7-4618-AB15-778B621B99EF}"/>
              </a:ext>
            </a:extLst>
          </p:cNvPr>
          <p:cNvSpPr/>
          <p:nvPr/>
        </p:nvSpPr>
        <p:spPr>
          <a:xfrm>
            <a:off x="8108601" y="4313011"/>
            <a:ext cx="2994660" cy="1943100"/>
          </a:xfrm>
          <a:prstGeom prst="wedgeRoundRectCallout">
            <a:avLst>
              <a:gd name="adj1" fmla="val 795"/>
              <a:gd name="adj2" fmla="val 69951"/>
              <a:gd name="adj3" fmla="val 16667"/>
            </a:avLst>
          </a:prstGeom>
          <a:solidFill>
            <a:srgbClr val="004F6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200"/>
              </a:spcAft>
            </a:pPr>
            <a:r>
              <a:rPr lang="en-GB" sz="1600" b="1" dirty="0">
                <a:latin typeface="Trebuchet MS" panose="020B0603020202020204" pitchFamily="34" charset="0"/>
                <a:ea typeface="Times" panose="02020603060405020304" pitchFamily="18" charset="0"/>
                <a:cs typeface="Times New Roman" panose="02020603050405020304" pitchFamily="18" charset="0"/>
              </a:rPr>
              <a:t>Joined up, coordinated appointments.</a:t>
            </a:r>
          </a:p>
          <a:p>
            <a:pPr>
              <a:lnSpc>
                <a:spcPct val="115000"/>
              </a:lnSpc>
              <a:spcAft>
                <a:spcPts val="1200"/>
              </a:spcAft>
            </a:pPr>
            <a:r>
              <a:rPr lang="en-GB" sz="1600" b="1" dirty="0">
                <a:latin typeface="Trebuchet MS" panose="020B0603020202020204" pitchFamily="34" charset="0"/>
                <a:ea typeface="Times" panose="02020603060405020304" pitchFamily="18" charset="0"/>
                <a:cs typeface="Times New Roman" panose="02020603050405020304" pitchFamily="18" charset="0"/>
              </a:rPr>
              <a:t>Greater awareness about prevention – many BME only heard once diagnosed.</a:t>
            </a:r>
            <a:endParaRPr lang="en-GB" sz="1600" dirty="0">
              <a:effectLst/>
              <a:latin typeface="Times" panose="02020603060405020304" pitchFamily="18" charset="0"/>
              <a:ea typeface="Times" panose="02020603060405020304" pitchFamily="18" charset="0"/>
              <a:cs typeface="Times New Roman" panose="02020603050405020304" pitchFamily="18" charset="0"/>
            </a:endParaRPr>
          </a:p>
        </p:txBody>
      </p:sp>
    </p:spTree>
    <p:extLst>
      <p:ext uri="{BB962C8B-B14F-4D97-AF65-F5344CB8AC3E}">
        <p14:creationId xmlns:p14="http://schemas.microsoft.com/office/powerpoint/2010/main" val="3304692681"/>
      </p:ext>
    </p:extLst>
  </p:cSld>
  <p:clrMapOvr>
    <a:masterClrMapping/>
  </p:clrMapOvr>
  <mc:AlternateContent xmlns:mc="http://schemas.openxmlformats.org/markup-compatibility/2006" xmlns:p14="http://schemas.microsoft.com/office/powerpoint/2010/main">
    <mc:Choice Requires="p14">
      <p:transition spd="slow" p14:dur="2000" advTm="2689"/>
    </mc:Choice>
    <mc:Fallback xmlns="">
      <p:transition spd="slow" advTm="2689"/>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TotalTime>
  <Words>1966</Words>
  <Application>Microsoft Office PowerPoint</Application>
  <PresentationFormat>Widescreen</PresentationFormat>
  <Paragraphs>170</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 and discussion</vt:lpstr>
    </vt:vector>
  </TitlesOfParts>
  <Company>Healthwatch Croydon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Temp User</dc:creator>
  <cp:lastModifiedBy>Gordon Kay</cp:lastModifiedBy>
  <cp:revision>57</cp:revision>
  <dcterms:created xsi:type="dcterms:W3CDTF">2017-12-12T11:35:47Z</dcterms:created>
  <dcterms:modified xsi:type="dcterms:W3CDTF">2019-10-11T07:20:15Z</dcterms:modified>
</cp:coreProperties>
</file>